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7315200" cx="9601200"/>
  <p:notesSz cx="6858000" cy="9144000"/>
  <p:embeddedFontLst>
    <p:embeddedFont>
      <p:font typeface="Roboto Black"/>
      <p:bold r:id="rId19"/>
      <p:boldItalic r:id="rId20"/>
    </p:embeddedFont>
    <p:embeddedFont>
      <p:font typeface="Roboto"/>
      <p:regular r:id="rId21"/>
      <p:bold r:id="rId22"/>
      <p:italic r:id="rId23"/>
      <p:boldItalic r:id="rId24"/>
    </p:embeddedFont>
    <p:embeddedFont>
      <p:font typeface="Overpass Black"/>
      <p:bold r:id="rId25"/>
      <p:boldItalic r:id="rId26"/>
    </p:embeddedFont>
    <p:embeddedFont>
      <p:font typeface="Lato"/>
      <p:regular r:id="rId27"/>
      <p:bold r:id="rId28"/>
      <p:italic r:id="rId29"/>
      <p:boldItalic r:id="rId30"/>
    </p:embeddedFont>
    <p:embeddedFont>
      <p:font typeface="Overpass"/>
      <p:regular r:id="rId31"/>
      <p:bold r:id="rId32"/>
      <p:italic r:id="rId33"/>
      <p:boldItalic r:id="rId34"/>
    </p:embeddedFont>
    <p:embeddedFont>
      <p:font typeface="Roboto Condensed"/>
      <p:regular r:id="rId35"/>
      <p:bold r:id="rId36"/>
      <p:italic r:id="rId37"/>
      <p:boldItalic r:id="rId38"/>
    </p:embeddedFont>
    <p:embeddedFont>
      <p:font typeface="Bitter Thin"/>
      <p:bold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04EF68-A14B-4724-9502-D2881CB1EEF2}">
  <a:tblStyle styleId="{CC04EF68-A14B-4724-9502-D2881CB1EEF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 pos="302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itterThin-boldItalic.fntdata"/><Relationship Id="rId20" Type="http://schemas.openxmlformats.org/officeDocument/2006/relationships/font" Target="fonts/RobotoBlack-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verpassBlack-boldItalic.fntdata"/><Relationship Id="rId25" Type="http://schemas.openxmlformats.org/officeDocument/2006/relationships/font" Target="fonts/OverpassBlack-bold.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verpass-regular.fntdata"/><Relationship Id="rId30" Type="http://schemas.openxmlformats.org/officeDocument/2006/relationships/font" Target="fonts/Lato-boldItalic.fntdata"/><Relationship Id="rId11" Type="http://schemas.openxmlformats.org/officeDocument/2006/relationships/slide" Target="slides/slide5.xml"/><Relationship Id="rId33" Type="http://schemas.openxmlformats.org/officeDocument/2006/relationships/font" Target="fonts/Overpass-italic.fntdata"/><Relationship Id="rId10" Type="http://schemas.openxmlformats.org/officeDocument/2006/relationships/slide" Target="slides/slide4.xml"/><Relationship Id="rId32" Type="http://schemas.openxmlformats.org/officeDocument/2006/relationships/font" Target="fonts/Overpass-bold.fntdata"/><Relationship Id="rId13" Type="http://schemas.openxmlformats.org/officeDocument/2006/relationships/slide" Target="slides/slide7.xml"/><Relationship Id="rId35" Type="http://schemas.openxmlformats.org/officeDocument/2006/relationships/font" Target="fonts/RobotoCondensed-regular.fntdata"/><Relationship Id="rId12" Type="http://schemas.openxmlformats.org/officeDocument/2006/relationships/slide" Target="slides/slide6.xml"/><Relationship Id="rId34" Type="http://schemas.openxmlformats.org/officeDocument/2006/relationships/font" Target="fonts/Overpass-boldItalic.fntdata"/><Relationship Id="rId15" Type="http://schemas.openxmlformats.org/officeDocument/2006/relationships/slide" Target="slides/slide9.xml"/><Relationship Id="rId37" Type="http://schemas.openxmlformats.org/officeDocument/2006/relationships/font" Target="fonts/RobotoCondensed-italic.fntdata"/><Relationship Id="rId14" Type="http://schemas.openxmlformats.org/officeDocument/2006/relationships/slide" Target="slides/slide8.xml"/><Relationship Id="rId36" Type="http://schemas.openxmlformats.org/officeDocument/2006/relationships/font" Target="fonts/RobotoCondensed-bold.fntdata"/><Relationship Id="rId17" Type="http://schemas.openxmlformats.org/officeDocument/2006/relationships/slide" Target="slides/slide11.xml"/><Relationship Id="rId39" Type="http://schemas.openxmlformats.org/officeDocument/2006/relationships/font" Target="fonts/BitterThin-bold.fntdata"/><Relationship Id="rId16" Type="http://schemas.openxmlformats.org/officeDocument/2006/relationships/slide" Target="slides/slide10.xml"/><Relationship Id="rId38" Type="http://schemas.openxmlformats.org/officeDocument/2006/relationships/font" Target="fonts/RobotoCondensed-boldItalic.fntdata"/><Relationship Id="rId19" Type="http://schemas.openxmlformats.org/officeDocument/2006/relationships/font" Target="fonts/RobotoBlack-bold.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1fdf18e05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a1fdf18e0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dc6efc625_0_3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dc6efc62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dc6efc625_0_41: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dc6efc62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dc6efc625_0_45: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dc6efc6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dc6efc625_0_1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dc6efc62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dc6efc625_0_33: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dc6efc62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e40d5b5d8_2_24: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e40d5b5d8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e40d5b5d8_2_13: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e40d5b5d8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dc6efc625_0_49: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dc6efc62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ef2a97bf2_2_4: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ef2a97bf2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7a238c635_0_1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7a238c63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climate.nasa.gov/" TargetMode="External"/><Relationship Id="rId3" Type="http://schemas.openxmlformats.org/officeDocument/2006/relationships/hyperlink" Target="https://upfront.scholastic.com/issues/2020-21/110220/up-in-flames.html?share-brightcove=6114413710001"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4.xml"/><Relationship Id="rId3" Type="http://schemas.openxmlformats.org/officeDocument/2006/relationships/slide" Target="/ppt/slides/slide7.xml"/><Relationship Id="rId4" Type="http://schemas.openxmlformats.org/officeDocument/2006/relationships/slide" Target="/ppt/slides/slide10.xml"/><Relationship Id="rId5" Type="http://schemas.openxmlformats.org/officeDocument/2006/relationships/slide" Target="/ppt/slides/slide11.xml"/><Relationship Id="rId6"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Directions">
  <p:cSld name="TITLE_1">
    <p:spTree>
      <p:nvGrpSpPr>
        <p:cNvPr id="11" name="Shape 11"/>
        <p:cNvGrpSpPr/>
        <p:nvPr/>
      </p:nvGrpSpPr>
      <p:grpSpPr>
        <a:xfrm>
          <a:off x="0" y="0"/>
          <a:ext cx="0" cy="0"/>
          <a:chOff x="0" y="0"/>
          <a:chExt cx="0" cy="0"/>
        </a:xfrm>
      </p:grpSpPr>
      <p:sp>
        <p:nvSpPr>
          <p:cNvPr id="12" name="Google Shape;12;p2"/>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Teachers, please read this first!</a:t>
            </a:r>
            <a:endParaRPr sz="4000">
              <a:solidFill>
                <a:srgbClr val="FFFFFF"/>
              </a:solidFill>
              <a:latin typeface="Overpass Black"/>
              <a:ea typeface="Overpass Black"/>
              <a:cs typeface="Overpass Black"/>
              <a:sym typeface="Overpass Black"/>
            </a:endParaRPr>
          </a:p>
        </p:txBody>
      </p:sp>
      <p:sp>
        <p:nvSpPr>
          <p:cNvPr id="14" name="Google Shape;14;p2"/>
          <p:cNvSpPr/>
          <p:nvPr/>
        </p:nvSpPr>
        <p:spPr>
          <a:xfrm>
            <a:off x="49935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 name="Google Shape;15;p2"/>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6" name="Google Shape;16;p2"/>
          <p:cNvSpPr txBox="1"/>
          <p:nvPr/>
        </p:nvSpPr>
        <p:spPr>
          <a:xfrm>
            <a:off x="180325" y="1130075"/>
            <a:ext cx="84210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verpass"/>
                <a:ea typeface="Overpass"/>
                <a:cs typeface="Overpass"/>
                <a:sym typeface="Overpass"/>
              </a:rPr>
              <a:t>This is your copy of a </a:t>
            </a:r>
            <a:r>
              <a:rPr i="1" lang="en">
                <a:latin typeface="Overpass"/>
                <a:ea typeface="Overpass"/>
                <a:cs typeface="Overpass"/>
                <a:sym typeface="Overpass"/>
              </a:rPr>
              <a:t>New York Times Upfront</a:t>
            </a:r>
            <a:r>
              <a:rPr lang="en">
                <a:latin typeface="Overpass"/>
                <a:ea typeface="Overpass"/>
                <a:cs typeface="Overpass"/>
                <a:sym typeface="Overpass"/>
              </a:rPr>
              <a:t> slide deck. It is essentially a self-guided article lesson plan that students can complete on their own. You can use this slide deck as is, or customize it to suit your needs.</a:t>
            </a:r>
            <a:endParaRPr>
              <a:latin typeface="Overpass Black"/>
              <a:ea typeface="Overpass Black"/>
              <a:cs typeface="Overpass Black"/>
              <a:sym typeface="Overpass Black"/>
            </a:endParaRPr>
          </a:p>
          <a:p>
            <a:pPr indent="0" lvl="0" marL="0" rtl="0" algn="l">
              <a:spcBef>
                <a:spcPts val="0"/>
              </a:spcBef>
              <a:spcAft>
                <a:spcPts val="0"/>
              </a:spcAft>
              <a:buNone/>
            </a:pPr>
            <a:r>
              <a:t/>
            </a:r>
            <a:endParaRPr b="1"/>
          </a:p>
          <a:p>
            <a:pPr indent="0" lvl="0" marL="0" rtl="0" algn="l">
              <a:spcBef>
                <a:spcPts val="0"/>
              </a:spcBef>
              <a:spcAft>
                <a:spcPts val="0"/>
              </a:spcAft>
              <a:buNone/>
            </a:pPr>
            <a:r>
              <a:rPr lang="en">
                <a:latin typeface="Overpass Black"/>
                <a:ea typeface="Overpass Black"/>
                <a:cs typeface="Overpass Black"/>
                <a:sym typeface="Overpass Black"/>
              </a:rPr>
              <a:t>HOW TO ASSIGN THIS ACTIVITY:</a:t>
            </a:r>
            <a:endParaRPr>
              <a:latin typeface="Overpass Black"/>
              <a:ea typeface="Overpass Black"/>
              <a:cs typeface="Overpass Black"/>
              <a:sym typeface="Overpass Black"/>
            </a:endParaRPr>
          </a:p>
          <a:p>
            <a:pPr indent="-317500" lvl="0" marL="457200" rtl="0" algn="l">
              <a:spcBef>
                <a:spcPts val="0"/>
              </a:spcBef>
              <a:spcAft>
                <a:spcPts val="0"/>
              </a:spcAft>
              <a:buSzPts val="1400"/>
              <a:buChar char="●"/>
            </a:pPr>
            <a:r>
              <a:rPr lang="en">
                <a:latin typeface="Overpass"/>
                <a:ea typeface="Overpass"/>
                <a:cs typeface="Overpass"/>
                <a:sym typeface="Overpass"/>
              </a:rPr>
              <a:t>If you’re assigning this activity through Google Classroom, make sure to select </a:t>
            </a:r>
            <a:br>
              <a:rPr lang="en">
                <a:latin typeface="Overpass"/>
                <a:ea typeface="Overpass"/>
                <a:cs typeface="Overpass"/>
                <a:sym typeface="Overpass"/>
              </a:rPr>
            </a:br>
            <a:r>
              <a:rPr lang="en">
                <a:latin typeface="Overpass Black"/>
                <a:ea typeface="Overpass Black"/>
                <a:cs typeface="Overpass Black"/>
                <a:sym typeface="Overpass Black"/>
              </a:rPr>
              <a:t>“Make a copy for each student”</a:t>
            </a:r>
            <a:r>
              <a:rPr lang="en"/>
              <a:t> </a:t>
            </a:r>
            <a:r>
              <a:rPr lang="en">
                <a:latin typeface="Overpass"/>
                <a:ea typeface="Overpass"/>
                <a:cs typeface="Overpass"/>
                <a:sym typeface="Overpass"/>
              </a:rPr>
              <a:t>from the dropdown menu. </a:t>
            </a:r>
            <a:endParaRPr>
              <a:latin typeface="Overpass"/>
              <a:ea typeface="Overpass"/>
              <a:cs typeface="Overpass"/>
              <a:sym typeface="Overpass"/>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latin typeface="Overpass"/>
                <a:ea typeface="Overpass"/>
                <a:cs typeface="Overpass"/>
                <a:sym typeface="Overpass"/>
              </a:rPr>
              <a:t>If you’re using Microsoft Teams, you can also click</a:t>
            </a:r>
            <a:r>
              <a:rPr lang="en"/>
              <a:t> </a:t>
            </a:r>
            <a:r>
              <a:rPr lang="en">
                <a:latin typeface="Overpass Black"/>
                <a:ea typeface="Overpass Black"/>
                <a:cs typeface="Overpass Black"/>
                <a:sym typeface="Overpass Black"/>
              </a:rPr>
              <a:t>File </a:t>
            </a:r>
            <a:r>
              <a:rPr lang="en">
                <a:solidFill>
                  <a:srgbClr val="000000"/>
                </a:solidFill>
                <a:latin typeface="Overpass Black"/>
                <a:ea typeface="Overpass Black"/>
                <a:cs typeface="Overpass Black"/>
                <a:sym typeface="Overpass Black"/>
              </a:rPr>
              <a:t>→</a:t>
            </a:r>
            <a:r>
              <a:rPr lang="en">
                <a:latin typeface="Overpass Black"/>
                <a:ea typeface="Overpass Black"/>
                <a:cs typeface="Overpass Black"/>
                <a:sym typeface="Overpass Black"/>
              </a:rPr>
              <a:t> Download </a:t>
            </a:r>
            <a:r>
              <a:rPr lang="en">
                <a:solidFill>
                  <a:srgbClr val="000000"/>
                </a:solidFill>
                <a:latin typeface="Overpass Black"/>
                <a:ea typeface="Overpass Black"/>
                <a:cs typeface="Overpass Black"/>
                <a:sym typeface="Overpass Black"/>
              </a:rPr>
              <a:t>→ </a:t>
            </a:r>
            <a:br>
              <a:rPr lang="en">
                <a:solidFill>
                  <a:srgbClr val="000000"/>
                </a:solidFill>
                <a:latin typeface="Overpass Black"/>
                <a:ea typeface="Overpass Black"/>
                <a:cs typeface="Overpass Black"/>
                <a:sym typeface="Overpass Black"/>
              </a:rPr>
            </a:br>
            <a:r>
              <a:rPr lang="en">
                <a:solidFill>
                  <a:srgbClr val="000000"/>
                </a:solidFill>
                <a:latin typeface="Overpass Black"/>
                <a:ea typeface="Overpass Black"/>
                <a:cs typeface="Overpass Black"/>
                <a:sym typeface="Overpass Black"/>
              </a:rPr>
              <a:t>Microsoft Powerpoint </a:t>
            </a:r>
            <a:r>
              <a:rPr lang="en">
                <a:solidFill>
                  <a:srgbClr val="000000"/>
                </a:solidFill>
                <a:latin typeface="Overpass"/>
                <a:ea typeface="Overpass"/>
                <a:cs typeface="Overpass"/>
                <a:sym typeface="Overpass"/>
              </a:rPr>
              <a:t>for a version of this activity that you can upload to Teams.</a:t>
            </a:r>
            <a:endParaRPr>
              <a:solidFill>
                <a:srgbClr val="000000"/>
              </a:solidFill>
              <a:latin typeface="Overpass"/>
              <a:ea typeface="Overpass"/>
              <a:cs typeface="Overpass"/>
              <a:sym typeface="Overpass"/>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Font typeface="Overpass"/>
              <a:buChar char="●"/>
            </a:pPr>
            <a:r>
              <a:rPr lang="en">
                <a:solidFill>
                  <a:srgbClr val="000000"/>
                </a:solidFill>
                <a:latin typeface="Overpass"/>
                <a:ea typeface="Overpass"/>
                <a:cs typeface="Overpass"/>
                <a:sym typeface="Overpass"/>
              </a:rPr>
              <a:t>You can also </a:t>
            </a:r>
            <a:r>
              <a:rPr lang="en">
                <a:latin typeface="Overpass"/>
                <a:ea typeface="Overpass"/>
                <a:cs typeface="Overpass"/>
                <a:sym typeface="Overpass"/>
              </a:rPr>
              <a:t>have</a:t>
            </a:r>
            <a:r>
              <a:rPr lang="en">
                <a:solidFill>
                  <a:srgbClr val="000000"/>
                </a:solidFill>
                <a:latin typeface="Overpass"/>
                <a:ea typeface="Overpass"/>
                <a:cs typeface="Overpass"/>
                <a:sym typeface="Overpass"/>
              </a:rPr>
              <a:t> your students make their own copies of this activity:</a:t>
            </a:r>
            <a:endParaRPr>
              <a:solidFill>
                <a:srgbClr val="000000"/>
              </a:solidFill>
              <a:latin typeface="Overpass"/>
              <a:ea typeface="Overpass"/>
              <a:cs typeface="Overpass"/>
              <a:sym typeface="Overpass"/>
            </a:endParaRPr>
          </a:p>
          <a:p>
            <a:pPr indent="-317500" lvl="1" marL="914400" rtl="0" algn="l">
              <a:spcBef>
                <a:spcPts val="0"/>
              </a:spcBef>
              <a:spcAft>
                <a:spcPts val="0"/>
              </a:spcAft>
              <a:buClr>
                <a:srgbClr val="000000"/>
              </a:buClr>
              <a:buSzPts val="1400"/>
              <a:buChar char="○"/>
            </a:pPr>
            <a:r>
              <a:rPr lang="en">
                <a:solidFill>
                  <a:srgbClr val="000000"/>
                </a:solidFill>
                <a:latin typeface="Overpass"/>
                <a:ea typeface="Overpass"/>
                <a:cs typeface="Overpass"/>
                <a:sym typeface="Overpass"/>
              </a:rPr>
              <a:t>Click the</a:t>
            </a:r>
            <a:r>
              <a:rPr lang="en">
                <a:solidFill>
                  <a:srgbClr val="000000"/>
                </a:solidFill>
                <a:latin typeface="Overpass Black"/>
                <a:ea typeface="Overpass Black"/>
                <a:cs typeface="Overpass Black"/>
                <a:sym typeface="Overpass Black"/>
              </a:rPr>
              <a:t> Share </a:t>
            </a:r>
            <a:r>
              <a:rPr lang="en">
                <a:solidFill>
                  <a:srgbClr val="000000"/>
                </a:solidFill>
                <a:latin typeface="Overpass"/>
                <a:ea typeface="Overpass"/>
                <a:cs typeface="Overpass"/>
                <a:sym typeface="Overpass"/>
              </a:rPr>
              <a:t>button at the top-right</a:t>
            </a:r>
            <a:endParaRPr>
              <a:solidFill>
                <a:srgbClr val="000000"/>
              </a:solidFill>
              <a:latin typeface="Overpass"/>
              <a:ea typeface="Overpass"/>
              <a:cs typeface="Overpass"/>
              <a:sym typeface="Overpass"/>
            </a:endParaRPr>
          </a:p>
          <a:p>
            <a:pPr indent="-317500" lvl="1" marL="914400" rtl="0" algn="l">
              <a:spcBef>
                <a:spcPts val="0"/>
              </a:spcBef>
              <a:spcAft>
                <a:spcPts val="0"/>
              </a:spcAft>
              <a:buClr>
                <a:srgbClr val="000000"/>
              </a:buClr>
              <a:buSzPts val="1400"/>
              <a:buChar char="○"/>
            </a:pPr>
            <a:r>
              <a:rPr lang="en">
                <a:solidFill>
                  <a:srgbClr val="000000"/>
                </a:solidFill>
                <a:latin typeface="Overpass"/>
                <a:ea typeface="Overpass"/>
                <a:cs typeface="Overpass"/>
                <a:sym typeface="Overpass"/>
              </a:rPr>
              <a:t>Click</a:t>
            </a:r>
            <a:r>
              <a:rPr lang="en">
                <a:solidFill>
                  <a:srgbClr val="000000"/>
                </a:solidFill>
                <a:latin typeface="Overpass Black"/>
                <a:ea typeface="Overpass Black"/>
                <a:cs typeface="Overpass Black"/>
                <a:sym typeface="Overpass Black"/>
              </a:rPr>
              <a:t> “Copy Link,”</a:t>
            </a:r>
            <a:r>
              <a:rPr lang="en">
                <a:solidFill>
                  <a:srgbClr val="000000"/>
                </a:solidFill>
                <a:latin typeface="Overpass"/>
                <a:ea typeface="Overpass"/>
                <a:cs typeface="Overpass"/>
                <a:sym typeface="Overpass"/>
              </a:rPr>
              <a:t> then paste the URL into an email or assignment (don’t share it yet!)</a:t>
            </a:r>
            <a:endParaRPr>
              <a:solidFill>
                <a:srgbClr val="000000"/>
              </a:solidFill>
              <a:latin typeface="Overpass"/>
              <a:ea typeface="Overpass"/>
              <a:cs typeface="Overpass"/>
              <a:sym typeface="Overpass"/>
            </a:endParaRPr>
          </a:p>
          <a:p>
            <a:pPr indent="-317500" lvl="1" marL="914400" rtl="0" algn="l">
              <a:spcBef>
                <a:spcPts val="0"/>
              </a:spcBef>
              <a:spcAft>
                <a:spcPts val="0"/>
              </a:spcAft>
              <a:buClr>
                <a:srgbClr val="000000"/>
              </a:buClr>
              <a:buSzPts val="1400"/>
              <a:buChar char="○"/>
            </a:pPr>
            <a:r>
              <a:rPr lang="en">
                <a:solidFill>
                  <a:srgbClr val="000000"/>
                </a:solidFill>
                <a:latin typeface="Overpass"/>
                <a:ea typeface="Overpass"/>
                <a:cs typeface="Overpass"/>
                <a:sym typeface="Overpass"/>
              </a:rPr>
              <a:t>At the end of the URL, change the word </a:t>
            </a:r>
            <a:r>
              <a:rPr b="1" lang="en">
                <a:solidFill>
                  <a:srgbClr val="000000"/>
                </a:solidFill>
              </a:rPr>
              <a:t>edit</a:t>
            </a:r>
            <a:r>
              <a:rPr lang="en">
                <a:solidFill>
                  <a:srgbClr val="000000"/>
                </a:solidFill>
                <a:latin typeface="Overpass"/>
                <a:ea typeface="Overpass"/>
                <a:cs typeface="Overpass"/>
                <a:sym typeface="Overpass"/>
              </a:rPr>
              <a:t> to </a:t>
            </a:r>
            <a:r>
              <a:rPr b="1" lang="en">
                <a:solidFill>
                  <a:srgbClr val="000000"/>
                </a:solidFill>
              </a:rPr>
              <a:t>copy</a:t>
            </a:r>
            <a:r>
              <a:rPr lang="en">
                <a:solidFill>
                  <a:srgbClr val="000000"/>
                </a:solidFill>
                <a:latin typeface="Overpass"/>
                <a:ea typeface="Overpass"/>
                <a:cs typeface="Overpass"/>
                <a:sym typeface="Overpass"/>
              </a:rPr>
              <a:t>, like so:</a:t>
            </a:r>
            <a:endParaRPr>
              <a:solidFill>
                <a:srgbClr val="000000"/>
              </a:solidFill>
              <a:latin typeface="Overpass"/>
              <a:ea typeface="Overpass"/>
              <a:cs typeface="Overpass"/>
              <a:sym typeface="Overpass"/>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latin typeface="Overpass"/>
                <a:ea typeface="Overpass"/>
                <a:cs typeface="Overpass"/>
                <a:sym typeface="Overpass"/>
              </a:rPr>
              <a:t>https://docs.google.com/presentation/d/[. . . ]</a:t>
            </a:r>
            <a:r>
              <a:rPr lang="en" u="sng">
                <a:solidFill>
                  <a:srgbClr val="000000"/>
                </a:solidFill>
              </a:rPr>
              <a:t>/</a:t>
            </a:r>
            <a:r>
              <a:rPr lang="en" u="sng">
                <a:solidFill>
                  <a:srgbClr val="000000"/>
                </a:solidFill>
                <a:highlight>
                  <a:srgbClr val="FFF200"/>
                </a:highlight>
                <a:latin typeface="Overpass Black"/>
                <a:ea typeface="Overpass Black"/>
                <a:cs typeface="Overpass Black"/>
                <a:sym typeface="Overpass Black"/>
              </a:rPr>
              <a:t>edit</a:t>
            </a:r>
            <a:r>
              <a:rPr lang="en" u="sng">
                <a:solidFill>
                  <a:srgbClr val="000000"/>
                </a:solidFill>
                <a:latin typeface="Overpass"/>
                <a:ea typeface="Overpass"/>
                <a:cs typeface="Overpass"/>
                <a:sym typeface="Overpass"/>
              </a:rPr>
              <a:t>?usp=sharing</a:t>
            </a:r>
            <a:endParaRPr u="sng">
              <a:solidFill>
                <a:srgbClr val="000000"/>
              </a:solidFill>
              <a:latin typeface="Overpass"/>
              <a:ea typeface="Overpass"/>
              <a:cs typeface="Overpass"/>
              <a:sym typeface="Overpass"/>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latin typeface="Overpass"/>
                <a:ea typeface="Overpass"/>
                <a:cs typeface="Overpass"/>
                <a:sym typeface="Overpass"/>
              </a:rPr>
              <a:t>https://docs.google.com/pr</a:t>
            </a:r>
            <a:r>
              <a:rPr lang="en" u="sng">
                <a:latin typeface="Overpass"/>
                <a:ea typeface="Overpass"/>
                <a:cs typeface="Overpass"/>
                <a:sym typeface="Overpass"/>
              </a:rPr>
              <a:t>esentation/d/[. . . ]/</a:t>
            </a:r>
            <a:r>
              <a:rPr lang="en" u="sng">
                <a:highlight>
                  <a:srgbClr val="FFF200"/>
                </a:highlight>
                <a:latin typeface="Overpass Black"/>
                <a:ea typeface="Overpass Black"/>
                <a:cs typeface="Overpass Black"/>
                <a:sym typeface="Overpass Black"/>
              </a:rPr>
              <a:t>copy</a:t>
            </a:r>
            <a:r>
              <a:rPr lang="en" u="sng">
                <a:latin typeface="Overpass"/>
                <a:ea typeface="Overpass"/>
                <a:cs typeface="Overpass"/>
                <a:sym typeface="Overpass"/>
              </a:rPr>
              <a:t>?usp=sharing</a:t>
            </a:r>
            <a:endParaRPr u="sng">
              <a:solidFill>
                <a:srgbClr val="000000"/>
              </a:solidFill>
              <a:latin typeface="Overpass"/>
              <a:ea typeface="Overpass"/>
              <a:cs typeface="Overpass"/>
              <a:sym typeface="Overpass"/>
            </a:endParaRPr>
          </a:p>
          <a:p>
            <a:pPr indent="0" lvl="0" marL="0" rtl="0" algn="l">
              <a:spcBef>
                <a:spcPts val="0"/>
              </a:spcBef>
              <a:spcAft>
                <a:spcPts val="0"/>
              </a:spcAft>
              <a:buNone/>
            </a:pPr>
            <a:r>
              <a:t/>
            </a:r>
            <a:endParaRPr/>
          </a:p>
          <a:p>
            <a:pPr indent="0" lvl="0" marL="0" rtl="0" algn="l">
              <a:spcBef>
                <a:spcPts val="0"/>
              </a:spcBef>
              <a:spcAft>
                <a:spcPts val="0"/>
              </a:spcAft>
              <a:buNone/>
            </a:pPr>
            <a:r>
              <a:rPr lang="en" sz="2800">
                <a:solidFill>
                  <a:srgbClr val="FF0000"/>
                </a:solidFill>
                <a:latin typeface="Bitter Thin"/>
                <a:ea typeface="Bitter Thin"/>
                <a:cs typeface="Bitter Thin"/>
                <a:sym typeface="Bitter Thin"/>
              </a:rPr>
              <a:t>Don’t forget: Delete this slide before sharing the activity with students.</a:t>
            </a:r>
            <a:endParaRPr sz="2800">
              <a:solidFill>
                <a:srgbClr val="FF0000"/>
              </a:solidFill>
              <a:latin typeface="Bitter Thin"/>
              <a:ea typeface="Bitter Thin"/>
              <a:cs typeface="Bitter Thin"/>
              <a:sym typeface="Bitter Thin"/>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latin typeface="Overpass"/>
                <a:ea typeface="Overpass"/>
                <a:cs typeface="Overpass"/>
                <a:sym typeface="Overpass"/>
              </a:rPr>
              <a:t>Thank you for teaching with </a:t>
            </a:r>
            <a:r>
              <a:rPr i="1" lang="en">
                <a:latin typeface="Overpass"/>
                <a:ea typeface="Overpass"/>
                <a:cs typeface="Overpass"/>
                <a:sym typeface="Overpass"/>
              </a:rPr>
              <a:t>The New York Times Upfront</a:t>
            </a:r>
            <a:r>
              <a:rPr lang="en">
                <a:latin typeface="Overpass"/>
                <a:ea typeface="Overpass"/>
                <a:cs typeface="Overpass"/>
                <a:sym typeface="Overpass"/>
              </a:rPr>
              <a:t>!</a:t>
            </a:r>
            <a:endParaRPr>
              <a:latin typeface="Overpass"/>
              <a:ea typeface="Overpass"/>
              <a:cs typeface="Overpass"/>
              <a:sym typeface="Overpas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Analyze a Primary Source pt.IV">
  <p:cSld name="CUSTOM_4_2_1_1">
    <p:spTree>
      <p:nvGrpSpPr>
        <p:cNvPr id="56" name="Shape 56"/>
        <p:cNvGrpSpPr/>
        <p:nvPr/>
      </p:nvGrpSpPr>
      <p:grpSpPr>
        <a:xfrm>
          <a:off x="0" y="0"/>
          <a:ext cx="0" cy="0"/>
          <a:chOff x="0" y="0"/>
          <a:chExt cx="0" cy="0"/>
        </a:xfrm>
      </p:grpSpPr>
      <p:sp>
        <p:nvSpPr>
          <p:cNvPr id="57" name="Google Shape;57;p11"/>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58" name="Google Shape;58;p11"/>
          <p:cNvSpPr txBox="1"/>
          <p:nvPr/>
        </p:nvSpPr>
        <p:spPr>
          <a:xfrm>
            <a:off x="533550" y="170075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Based on the </a:t>
            </a:r>
            <a:r>
              <a:rPr b="1" i="1" lang="en" sz="2000">
                <a:latin typeface="Overpass"/>
                <a:ea typeface="Overpass"/>
                <a:cs typeface="Overpass"/>
                <a:sym typeface="Overpass"/>
              </a:rPr>
              <a:t>Upfront</a:t>
            </a:r>
            <a:r>
              <a:rPr b="1" lang="en" sz="2000">
                <a:latin typeface="Overpass"/>
                <a:ea typeface="Overpass"/>
                <a:cs typeface="Overpass"/>
                <a:sym typeface="Overpass"/>
              </a:rPr>
              <a:t> article and the excerpts from McDonald’s statement, why do you think the movement to lower the voting age </a:t>
            </a:r>
            <a:br>
              <a:rPr b="1" lang="en" sz="2000">
                <a:latin typeface="Overpass"/>
                <a:ea typeface="Overpass"/>
                <a:cs typeface="Overpass"/>
                <a:sym typeface="Overpass"/>
              </a:rPr>
            </a:br>
            <a:r>
              <a:rPr b="1" lang="en" sz="2000">
                <a:latin typeface="Overpass"/>
                <a:ea typeface="Overpass"/>
                <a:cs typeface="Overpass"/>
                <a:sym typeface="Overpass"/>
              </a:rPr>
              <a:t>had bipartisan support?</a:t>
            </a:r>
            <a:endParaRPr b="1" sz="2000">
              <a:latin typeface="Overpass"/>
              <a:ea typeface="Overpass"/>
              <a:cs typeface="Overpass"/>
              <a:sym typeface="Overpass"/>
            </a:endParaRPr>
          </a:p>
        </p:txBody>
      </p:sp>
      <p:sp>
        <p:nvSpPr>
          <p:cNvPr id="59" name="Google Shape;59;p11"/>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3. Analyze a Primary Source </a:t>
            </a:r>
            <a:r>
              <a:rPr lang="en" sz="3000">
                <a:solidFill>
                  <a:srgbClr val="FFFFFF"/>
                </a:solidFill>
                <a:latin typeface="Overpass Black"/>
                <a:ea typeface="Overpass Black"/>
                <a:cs typeface="Overpass Black"/>
                <a:sym typeface="Overpass Black"/>
              </a:rPr>
              <a:t>(continued)</a:t>
            </a:r>
            <a:endParaRPr sz="3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Reflect and Respond">
  <p:cSld name="CUSTOM_4_1">
    <p:spTree>
      <p:nvGrpSpPr>
        <p:cNvPr id="60" name="Shape 60"/>
        <p:cNvGrpSpPr/>
        <p:nvPr/>
      </p:nvGrpSpPr>
      <p:grpSpPr>
        <a:xfrm>
          <a:off x="0" y="0"/>
          <a:ext cx="0" cy="0"/>
          <a:chOff x="0" y="0"/>
          <a:chExt cx="0" cy="0"/>
        </a:xfrm>
      </p:grpSpPr>
      <p:sp>
        <p:nvSpPr>
          <p:cNvPr id="61" name="Google Shape;61;p12"/>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62" name="Google Shape;62;p12"/>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Why do you think young people have historically voted at a lower rate than older voters? What can be done to maintain the high youth voter turnout we saw in the 2020 election? Explain. </a:t>
            </a:r>
            <a:endParaRPr b="1" sz="2000">
              <a:latin typeface="Overpass"/>
              <a:ea typeface="Overpass"/>
              <a:cs typeface="Overpass"/>
              <a:sym typeface="Overpass"/>
            </a:endParaRPr>
          </a:p>
        </p:txBody>
      </p:sp>
      <p:sp>
        <p:nvSpPr>
          <p:cNvPr id="63" name="Google Shape;63;p12"/>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4. Reflect and Respond</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Continue the Journey">
  <p:cSld name="CUSTOM_4_1_1">
    <p:spTree>
      <p:nvGrpSpPr>
        <p:cNvPr id="64" name="Shape 64"/>
        <p:cNvGrpSpPr/>
        <p:nvPr/>
      </p:nvGrpSpPr>
      <p:grpSpPr>
        <a:xfrm>
          <a:off x="0" y="0"/>
          <a:ext cx="0" cy="0"/>
          <a:chOff x="0" y="0"/>
          <a:chExt cx="0" cy="0"/>
        </a:xfrm>
      </p:grpSpPr>
      <p:sp>
        <p:nvSpPr>
          <p:cNvPr id="65" name="Google Shape;65;p13">
            <a:hlinkClick r:id="rId2"/>
          </p:cNvPr>
          <p:cNvSpPr/>
          <p:nvPr/>
        </p:nvSpPr>
        <p:spPr>
          <a:xfrm>
            <a:off x="1218475" y="6323050"/>
            <a:ext cx="2730600" cy="5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a:hlinkClick r:id="rId3"/>
          </p:cNvPr>
          <p:cNvSpPr/>
          <p:nvPr/>
        </p:nvSpPr>
        <p:spPr>
          <a:xfrm>
            <a:off x="5575325" y="6323050"/>
            <a:ext cx="2730600" cy="5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7" name="Google Shape;67;p13"/>
          <p:cNvGraphicFramePr/>
          <p:nvPr/>
        </p:nvGraphicFramePr>
        <p:xfrm>
          <a:off x="457300" y="2125025"/>
          <a:ext cx="3000000" cy="3000000"/>
        </p:xfrm>
        <a:graphic>
          <a:graphicData uri="http://schemas.openxmlformats.org/drawingml/2006/table">
            <a:tbl>
              <a:tblPr>
                <a:noFill/>
                <a:tableStyleId>{CC04EF68-A14B-4724-9502-D2881CB1EEF2}</a:tableStyleId>
              </a:tblPr>
              <a:tblGrid>
                <a:gridCol w="4343300"/>
                <a:gridCol w="4400500"/>
              </a:tblGrid>
              <a:tr h="4844250">
                <a:tc>
                  <a:txBody>
                    <a:bodyPr/>
                    <a:lstStyle/>
                    <a:p>
                      <a:pPr indent="0" lvl="0" marL="0" rtl="0" algn="l">
                        <a:lnSpc>
                          <a:spcPct val="100000"/>
                        </a:lnSpc>
                        <a:spcBef>
                          <a:spcPts val="1000"/>
                        </a:spcBef>
                        <a:spcAft>
                          <a:spcPts val="0"/>
                        </a:spcAft>
                        <a:buClr>
                          <a:schemeClr val="dk1"/>
                        </a:buClr>
                        <a:buSzPts val="1100"/>
                        <a:buFont typeface="Arial"/>
                        <a:buNone/>
                      </a:pPr>
                      <a:r>
                        <a:t/>
                      </a:r>
                      <a:endParaRPr sz="1800">
                        <a:latin typeface="Overpass"/>
                        <a:ea typeface="Overpass"/>
                        <a:cs typeface="Overpass"/>
                        <a:sym typeface="Overpass"/>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Overpass"/>
                          <a:ea typeface="Overpass"/>
                          <a:cs typeface="Overpass"/>
                          <a:sym typeface="Overpass"/>
                        </a:rPr>
                        <a:t>Now that you’ve learned about the movement to lower the voting age to 18, read about this article from the </a:t>
                      </a:r>
                      <a:br>
                        <a:rPr lang="en" sz="1800">
                          <a:solidFill>
                            <a:schemeClr val="dk1"/>
                          </a:solidFill>
                          <a:latin typeface="Overpass"/>
                          <a:ea typeface="Overpass"/>
                          <a:cs typeface="Overpass"/>
                          <a:sym typeface="Overpass"/>
                        </a:rPr>
                      </a:br>
                      <a:r>
                        <a:rPr lang="en" sz="1800">
                          <a:solidFill>
                            <a:schemeClr val="dk1"/>
                          </a:solidFill>
                          <a:latin typeface="Overpass"/>
                          <a:ea typeface="Overpass"/>
                          <a:cs typeface="Overpass"/>
                          <a:sym typeface="Overpass"/>
                        </a:rPr>
                        <a:t>May 11, 2020, issue of </a:t>
                      </a:r>
                      <a:r>
                        <a:rPr i="1" lang="en" sz="1800">
                          <a:solidFill>
                            <a:schemeClr val="dk1"/>
                          </a:solidFill>
                          <a:latin typeface="Overpass"/>
                          <a:ea typeface="Overpass"/>
                          <a:cs typeface="Overpass"/>
                          <a:sym typeface="Overpass"/>
                        </a:rPr>
                        <a:t>Upfront</a:t>
                      </a:r>
                      <a:r>
                        <a:rPr lang="en" sz="1800">
                          <a:solidFill>
                            <a:schemeClr val="dk1"/>
                          </a:solidFill>
                          <a:latin typeface="Overpass"/>
                          <a:ea typeface="Overpass"/>
                          <a:cs typeface="Overpass"/>
                          <a:sym typeface="Overpass"/>
                        </a:rPr>
                        <a:t> about </a:t>
                      </a:r>
                      <a:br>
                        <a:rPr lang="en" sz="1800">
                          <a:solidFill>
                            <a:schemeClr val="dk1"/>
                          </a:solidFill>
                          <a:latin typeface="Overpass"/>
                          <a:ea typeface="Overpass"/>
                          <a:cs typeface="Overpass"/>
                          <a:sym typeface="Overpass"/>
                        </a:rPr>
                      </a:br>
                      <a:r>
                        <a:rPr lang="en" sz="1800">
                          <a:solidFill>
                            <a:schemeClr val="dk1"/>
                          </a:solidFill>
                          <a:latin typeface="Overpass"/>
                          <a:ea typeface="Overpass"/>
                          <a:cs typeface="Overpass"/>
                          <a:sym typeface="Overpass"/>
                        </a:rPr>
                        <a:t>the 19th Amendment, which granted women the right to vote. Write an essay comparing and contrasting the suffrage movement and the movement to lower the voting age. </a:t>
                      </a:r>
                      <a:endParaRPr sz="1200">
                        <a:solidFill>
                          <a:schemeClr val="dk1"/>
                        </a:solidFill>
                        <a:latin typeface="Overpass"/>
                        <a:ea typeface="Overpass"/>
                        <a:cs typeface="Overpass"/>
                        <a:sym typeface="Overpas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1000"/>
                        </a:spcBef>
                        <a:spcAft>
                          <a:spcPts val="0"/>
                        </a:spcAft>
                        <a:buNone/>
                      </a:pPr>
                      <a:r>
                        <a:t/>
                      </a:r>
                      <a:endParaRPr sz="1800">
                        <a:latin typeface="Overpass"/>
                        <a:ea typeface="Overpass"/>
                        <a:cs typeface="Overpass"/>
                        <a:sym typeface="Overpass"/>
                      </a:endParaRPr>
                    </a:p>
                    <a:p>
                      <a:pPr indent="0" lvl="0" marL="0" rtl="0" algn="l">
                        <a:lnSpc>
                          <a:spcPct val="115000"/>
                        </a:lnSpc>
                        <a:spcBef>
                          <a:spcPts val="0"/>
                        </a:spcBef>
                        <a:spcAft>
                          <a:spcPts val="0"/>
                        </a:spcAft>
                        <a:buNone/>
                      </a:pPr>
                      <a:r>
                        <a:rPr lang="en" sz="1800">
                          <a:solidFill>
                            <a:schemeClr val="dk1"/>
                          </a:solidFill>
                          <a:latin typeface="Overpass"/>
                          <a:ea typeface="Overpass"/>
                          <a:cs typeface="Overpass"/>
                          <a:sym typeface="Overpass"/>
                        </a:rPr>
                        <a:t>Some young people today are calling on their local legislators to lower the voting age once again, either to 17 or 16. </a:t>
                      </a:r>
                      <a:br>
                        <a:rPr lang="en" sz="1800">
                          <a:solidFill>
                            <a:schemeClr val="dk1"/>
                          </a:solidFill>
                          <a:latin typeface="Overpass"/>
                          <a:ea typeface="Overpass"/>
                          <a:cs typeface="Overpass"/>
                          <a:sym typeface="Overpass"/>
                        </a:rPr>
                      </a:br>
                      <a:r>
                        <a:rPr lang="en" sz="1800">
                          <a:solidFill>
                            <a:schemeClr val="dk1"/>
                          </a:solidFill>
                          <a:latin typeface="Overpass"/>
                          <a:ea typeface="Overpass"/>
                          <a:cs typeface="Overpass"/>
                          <a:sym typeface="Overpass"/>
                        </a:rPr>
                        <a:t>Watch this video about young people petitioning for a lower voting age in Washington, D.C. Do you think the voting age should be lowered? Write an argumentative essay, using evidence from the article and the video to support your position. </a:t>
                      </a:r>
                      <a:endParaRPr sz="1800">
                        <a:solidFill>
                          <a:schemeClr val="dk1"/>
                        </a:solidFill>
                        <a:latin typeface="Overpass"/>
                        <a:ea typeface="Overpass"/>
                        <a:cs typeface="Overpass"/>
                        <a:sym typeface="Overpas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68" name="Google Shape;68;p13"/>
          <p:cNvSpPr/>
          <p:nvPr/>
        </p:nvSpPr>
        <p:spPr>
          <a:xfrm>
            <a:off x="4915000" y="2256800"/>
            <a:ext cx="41148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chemeClr val="lt1"/>
                </a:solidFill>
                <a:latin typeface="Bitter Thin"/>
                <a:ea typeface="Bitter Thin"/>
                <a:cs typeface="Bitter Thin"/>
                <a:sym typeface="Bitter Thin"/>
              </a:rPr>
              <a:t>2. Watch a video</a:t>
            </a:r>
            <a:endParaRPr sz="1800">
              <a:solidFill>
                <a:srgbClr val="FFFFFF"/>
              </a:solidFill>
              <a:latin typeface="Roboto Black"/>
              <a:ea typeface="Roboto Black"/>
              <a:cs typeface="Roboto Black"/>
              <a:sym typeface="Roboto Black"/>
            </a:endParaRPr>
          </a:p>
        </p:txBody>
      </p:sp>
      <p:sp>
        <p:nvSpPr>
          <p:cNvPr id="69" name="Google Shape;69;p13"/>
          <p:cNvSpPr/>
          <p:nvPr/>
        </p:nvSpPr>
        <p:spPr>
          <a:xfrm>
            <a:off x="545650" y="2256800"/>
            <a:ext cx="41148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Bitter Thin"/>
                <a:ea typeface="Bitter Thin"/>
                <a:cs typeface="Bitter Thin"/>
                <a:sym typeface="Bitter Thin"/>
              </a:rPr>
              <a:t>1. Compare and Contrast</a:t>
            </a:r>
            <a:endParaRPr sz="1800">
              <a:solidFill>
                <a:srgbClr val="FFFFFF"/>
              </a:solidFill>
              <a:latin typeface="Bitter Thin"/>
              <a:ea typeface="Bitter Thin"/>
              <a:cs typeface="Bitter Thin"/>
              <a:sym typeface="Bitter Thin"/>
            </a:endParaRPr>
          </a:p>
        </p:txBody>
      </p:sp>
      <p:sp>
        <p:nvSpPr>
          <p:cNvPr id="70" name="Google Shape;70;p13"/>
          <p:cNvSpPr txBox="1"/>
          <p:nvPr/>
        </p:nvSpPr>
        <p:spPr>
          <a:xfrm>
            <a:off x="457300" y="1303325"/>
            <a:ext cx="8743800" cy="74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0000"/>
                </a:solidFill>
                <a:latin typeface="Bitter Thin"/>
                <a:ea typeface="Bitter Thin"/>
                <a:cs typeface="Bitter Thin"/>
                <a:sym typeface="Bitter Thin"/>
              </a:rPr>
              <a:t>Choose one of these tasks. Click on the button to follow the link, </a:t>
            </a:r>
            <a:br>
              <a:rPr lang="en" sz="2000">
                <a:solidFill>
                  <a:srgbClr val="FF0000"/>
                </a:solidFill>
                <a:latin typeface="Bitter Thin"/>
                <a:ea typeface="Bitter Thin"/>
                <a:cs typeface="Bitter Thin"/>
                <a:sym typeface="Bitter Thin"/>
              </a:rPr>
            </a:br>
            <a:r>
              <a:rPr lang="en" sz="2000">
                <a:solidFill>
                  <a:srgbClr val="FF0000"/>
                </a:solidFill>
                <a:latin typeface="Bitter Thin"/>
                <a:ea typeface="Bitter Thin"/>
                <a:cs typeface="Bitter Thin"/>
                <a:sym typeface="Bitter Thin"/>
              </a:rPr>
              <a:t>then write your response on the next slide.</a:t>
            </a:r>
            <a:endParaRPr sz="2000">
              <a:solidFill>
                <a:srgbClr val="FF0000"/>
              </a:solidFill>
              <a:latin typeface="Bitter Thin"/>
              <a:ea typeface="Bitter Thin"/>
              <a:cs typeface="Bitter Thin"/>
              <a:sym typeface="Bitter Thin"/>
            </a:endParaRPr>
          </a:p>
        </p:txBody>
      </p:sp>
      <p:sp>
        <p:nvSpPr>
          <p:cNvPr id="71" name="Google Shape;71;p13"/>
          <p:cNvSpPr/>
          <p:nvPr/>
        </p:nvSpPr>
        <p:spPr>
          <a:xfrm>
            <a:off x="1264450" y="6358925"/>
            <a:ext cx="2628000" cy="4527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Go to link</a:t>
            </a:r>
            <a:endParaRPr sz="2000">
              <a:solidFill>
                <a:srgbClr val="FFFFFF"/>
              </a:solidFill>
              <a:latin typeface="Bitter Thin"/>
              <a:ea typeface="Bitter Thin"/>
              <a:cs typeface="Bitter Thin"/>
              <a:sym typeface="Bitter Thin"/>
            </a:endParaRPr>
          </a:p>
        </p:txBody>
      </p:sp>
      <p:sp>
        <p:nvSpPr>
          <p:cNvPr id="72" name="Google Shape;72;p13"/>
          <p:cNvSpPr/>
          <p:nvPr/>
        </p:nvSpPr>
        <p:spPr>
          <a:xfrm>
            <a:off x="5635600" y="6358925"/>
            <a:ext cx="2628000" cy="4527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Watch the video</a:t>
            </a:r>
            <a:endParaRPr sz="2000">
              <a:solidFill>
                <a:srgbClr val="FFFFFF"/>
              </a:solidFill>
              <a:latin typeface="Bitter Thin"/>
              <a:ea typeface="Bitter Thin"/>
              <a:cs typeface="Bitter Thin"/>
              <a:sym typeface="Bitter Thin"/>
            </a:endParaRPr>
          </a:p>
        </p:txBody>
      </p:sp>
      <p:sp>
        <p:nvSpPr>
          <p:cNvPr id="73" name="Google Shape;73;p13"/>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5. Continue the Learning Journey</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Continue the Journey pt.II">
  <p:cSld name="CUSTOM_4_1_1_1">
    <p:spTree>
      <p:nvGrpSpPr>
        <p:cNvPr id="74" name="Shape 74"/>
        <p:cNvGrpSpPr/>
        <p:nvPr/>
      </p:nvGrpSpPr>
      <p:grpSpPr>
        <a:xfrm>
          <a:off x="0" y="0"/>
          <a:ext cx="0" cy="0"/>
          <a:chOff x="0" y="0"/>
          <a:chExt cx="0" cy="0"/>
        </a:xfrm>
      </p:grpSpPr>
      <p:sp>
        <p:nvSpPr>
          <p:cNvPr id="75" name="Google Shape;75;p14"/>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76" name="Google Shape;76;p14"/>
          <p:cNvSpPr txBox="1"/>
          <p:nvPr/>
        </p:nvSpPr>
        <p:spPr>
          <a:xfrm>
            <a:off x="536350" y="1488931"/>
            <a:ext cx="8320800" cy="45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I chose task number:</a:t>
            </a:r>
            <a:endParaRPr b="1" sz="2100">
              <a:latin typeface="Overpass"/>
              <a:ea typeface="Overpass"/>
              <a:cs typeface="Overpass"/>
              <a:sym typeface="Overpass"/>
            </a:endParaRPr>
          </a:p>
        </p:txBody>
      </p:sp>
      <p:sp>
        <p:nvSpPr>
          <p:cNvPr id="77" name="Google Shape;77;p14"/>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5. Continue the Learning Journey</a:t>
            </a:r>
            <a:r>
              <a:rPr lang="en" sz="1800">
                <a:solidFill>
                  <a:srgbClr val="FFFFFF"/>
                </a:solidFill>
                <a:latin typeface="Overpass Black"/>
                <a:ea typeface="Overpass Black"/>
                <a:cs typeface="Overpass Black"/>
                <a:sym typeface="Overpass Black"/>
              </a:rPr>
              <a:t>(continued)</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OC">
  <p:cSld name="CUSTOM">
    <p:spTree>
      <p:nvGrpSpPr>
        <p:cNvPr id="17" name="Shape 17"/>
        <p:cNvGrpSpPr/>
        <p:nvPr/>
      </p:nvGrpSpPr>
      <p:grpSpPr>
        <a:xfrm>
          <a:off x="0" y="0"/>
          <a:ext cx="0" cy="0"/>
          <a:chOff x="0" y="0"/>
          <a:chExt cx="0" cy="0"/>
        </a:xfrm>
      </p:grpSpPr>
      <p:sp>
        <p:nvSpPr>
          <p:cNvPr id="18" name="Google Shape;18;p3"/>
          <p:cNvSpPr txBox="1"/>
          <p:nvPr>
            <p:ph idx="1" type="body"/>
          </p:nvPr>
        </p:nvSpPr>
        <p:spPr>
          <a:xfrm>
            <a:off x="2953875" y="3069050"/>
            <a:ext cx="3591600" cy="28218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19" name="Google Shape;19;p3"/>
          <p:cNvSpPr txBox="1"/>
          <p:nvPr/>
        </p:nvSpPr>
        <p:spPr>
          <a:xfrm>
            <a:off x="3544850" y="143725"/>
            <a:ext cx="1046100" cy="4527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rPr b="1" lang="en" sz="2000">
                <a:latin typeface="Overpass"/>
                <a:ea typeface="Overpass"/>
                <a:cs typeface="Overpass"/>
                <a:sym typeface="Overpass"/>
              </a:rPr>
              <a:t>Name:</a:t>
            </a:r>
            <a:endParaRPr b="1" sz="2000">
              <a:latin typeface="Overpass"/>
              <a:ea typeface="Overpass"/>
              <a:cs typeface="Overpass"/>
              <a:sym typeface="Overpass"/>
            </a:endParaRPr>
          </a:p>
        </p:txBody>
      </p:sp>
      <p:sp>
        <p:nvSpPr>
          <p:cNvPr id="20" name="Google Shape;20;p3"/>
          <p:cNvSpPr txBox="1"/>
          <p:nvPr/>
        </p:nvSpPr>
        <p:spPr>
          <a:xfrm>
            <a:off x="344525" y="2476275"/>
            <a:ext cx="4039500" cy="4560900"/>
          </a:xfrm>
          <a:prstGeom prst="rect">
            <a:avLst/>
          </a:prstGeom>
          <a:noFill/>
          <a:ln cap="flat" cmpd="sng" w="19050">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1155CC"/>
                </a:solidFill>
                <a:latin typeface="Bitter Thin"/>
                <a:ea typeface="Bitter Thin"/>
                <a:cs typeface="Bitter Thin"/>
                <a:sym typeface="Bitter Thin"/>
              </a:rPr>
              <a:t>Follow each step to complete the lesson.</a:t>
            </a:r>
            <a:endParaRPr sz="2000">
              <a:solidFill>
                <a:srgbClr val="1155CC"/>
              </a:solidFill>
              <a:latin typeface="Bitter Thin"/>
              <a:ea typeface="Bitter Thin"/>
              <a:cs typeface="Bitter Thin"/>
              <a:sym typeface="Bitter Thin"/>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howjump?jump=nextslide">
                  <a:extLst>
                    <a:ext uri="{A12FA001-AC4F-418D-AE19-62706E023703}">
                      <ahyp:hlinkClr val="tx"/>
                    </a:ext>
                  </a:extLst>
                </a:hlinkClick>
              </a:rPr>
              <a:t>Before You Read</a:t>
            </a:r>
            <a:endParaRPr sz="2000">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2">
                  <a:extLst>
                    <a:ext uri="{A12FA001-AC4F-418D-AE19-62706E023703}">
                      <ahyp:hlinkClr val="tx"/>
                    </a:ext>
                  </a:extLst>
                </a:hlinkClick>
              </a:rPr>
              <a:t>Read the Article</a:t>
            </a:r>
            <a:endParaRPr sz="2000">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chemeClr val="hlink"/>
                </a:solidFill>
                <a:latin typeface="Overpass Black"/>
                <a:ea typeface="Overpass Black"/>
                <a:cs typeface="Overpass Black"/>
                <a:sym typeface="Overpass Black"/>
                <a:hlinkClick action="ppaction://hlinksldjump" r:id="rId3"/>
              </a:rPr>
              <a:t>Analyze a Primary Source</a:t>
            </a:r>
            <a:endParaRPr sz="2000">
              <a:solidFill>
                <a:srgbClr val="000000"/>
              </a:solidFill>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4">
                  <a:extLst>
                    <a:ext uri="{A12FA001-AC4F-418D-AE19-62706E023703}">
                      <ahyp:hlinkClr val="tx"/>
                    </a:ext>
                  </a:extLst>
                </a:hlinkClick>
              </a:rPr>
              <a:t>Reflect and Respond</a:t>
            </a:r>
            <a:endParaRPr sz="2000">
              <a:latin typeface="Overpass Black"/>
              <a:ea typeface="Overpass Black"/>
              <a:cs typeface="Overpass Black"/>
              <a:sym typeface="Overpass Black"/>
            </a:endParaRPr>
          </a:p>
          <a:p>
            <a:pPr indent="-355600" lvl="0" marL="457200" rtl="0" algn="l">
              <a:lnSpc>
                <a:spcPct val="150000"/>
              </a:lnSpc>
              <a:spcBef>
                <a:spcPts val="1000"/>
              </a:spcBef>
              <a:spcAft>
                <a:spcPts val="100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5">
                  <a:extLst>
                    <a:ext uri="{A12FA001-AC4F-418D-AE19-62706E023703}">
                      <ahyp:hlinkClr val="tx"/>
                    </a:ext>
                  </a:extLst>
                </a:hlinkClick>
              </a:rPr>
              <a:t>Continue the Learning Journey</a:t>
            </a:r>
            <a:endParaRPr>
              <a:latin typeface="Overpass Black"/>
              <a:ea typeface="Overpass Black"/>
              <a:cs typeface="Overpass Black"/>
              <a:sym typeface="Overpass Black"/>
            </a:endParaRPr>
          </a:p>
        </p:txBody>
      </p:sp>
      <p:sp>
        <p:nvSpPr>
          <p:cNvPr id="21" name="Google Shape;21;p3"/>
          <p:cNvSpPr txBox="1"/>
          <p:nvPr/>
        </p:nvSpPr>
        <p:spPr>
          <a:xfrm>
            <a:off x="564900" y="1400925"/>
            <a:ext cx="8471400" cy="838200"/>
          </a:xfrm>
          <a:prstGeom prst="rect">
            <a:avLst/>
          </a:prstGeom>
          <a:noFill/>
          <a:ln>
            <a:noFill/>
          </a:ln>
        </p:spPr>
        <p:txBody>
          <a:bodyPr anchorCtr="0" anchor="t" bIns="107350" lIns="107350" spcFirstLastPara="1" rIns="107350" wrap="square" tIns="107350">
            <a:noAutofit/>
          </a:bodyPr>
          <a:lstStyle/>
          <a:p>
            <a:pPr indent="0" lvl="0" marL="0" rtl="0" algn="ctr">
              <a:spcBef>
                <a:spcPts val="0"/>
              </a:spcBef>
              <a:spcAft>
                <a:spcPts val="0"/>
              </a:spcAft>
              <a:buNone/>
            </a:pPr>
            <a:r>
              <a:rPr b="1" lang="en" sz="1800">
                <a:latin typeface="Overpass"/>
                <a:ea typeface="Overpass"/>
                <a:cs typeface="Overpass"/>
                <a:sym typeface="Overpass"/>
              </a:rPr>
              <a:t>Youth voter turnout surged in the 2020 election. A look back at how young people gained the right to vote 50 years ago.</a:t>
            </a:r>
            <a:endParaRPr b="1" sz="1800">
              <a:latin typeface="Overpass"/>
              <a:ea typeface="Overpass"/>
              <a:cs typeface="Overpass"/>
              <a:sym typeface="Overpass"/>
            </a:endParaRPr>
          </a:p>
        </p:txBody>
      </p:sp>
      <p:sp>
        <p:nvSpPr>
          <p:cNvPr id="22" name="Google Shape;22;p3"/>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Lesson: ‘Old Enough to Vote’</a:t>
            </a:r>
            <a:endParaRPr sz="4000">
              <a:solidFill>
                <a:srgbClr val="FFFFFF"/>
              </a:solidFill>
              <a:latin typeface="Overpass Black"/>
              <a:ea typeface="Overpass Black"/>
              <a:cs typeface="Overpass Black"/>
              <a:sym typeface="Overpass Black"/>
            </a:endParaRPr>
          </a:p>
        </p:txBody>
      </p:sp>
      <p:pic>
        <p:nvPicPr>
          <p:cNvPr id="23" name="Google Shape;23;p3"/>
          <p:cNvPicPr preferRelativeResize="0"/>
          <p:nvPr/>
        </p:nvPicPr>
        <p:blipFill rotWithShape="1">
          <a:blip r:embed="rId6">
            <a:alphaModFix/>
          </a:blip>
          <a:srcRect b="219" l="0" r="0" t="228"/>
          <a:stretch/>
        </p:blipFill>
        <p:spPr>
          <a:xfrm>
            <a:off x="4512150" y="2476275"/>
            <a:ext cx="4892401" cy="3261601"/>
          </a:xfrm>
          <a:prstGeom prst="rect">
            <a:avLst/>
          </a:prstGeom>
          <a:noFill/>
          <a:ln cap="flat" cmpd="sng" w="9525">
            <a:solidFill>
              <a:srgbClr val="595959"/>
            </a:solidFill>
            <a:prstDash val="solid"/>
            <a:round/>
            <a:headEnd len="sm" w="sm" type="none"/>
            <a:tailEnd len="sm" w="sm" type="none"/>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Before You Read">
  <p:cSld name="CUSTOM_1">
    <p:spTree>
      <p:nvGrpSpPr>
        <p:cNvPr id="24" name="Shape 24"/>
        <p:cNvGrpSpPr/>
        <p:nvPr/>
      </p:nvGrpSpPr>
      <p:grpSpPr>
        <a:xfrm>
          <a:off x="0" y="0"/>
          <a:ext cx="0" cy="0"/>
          <a:chOff x="0" y="0"/>
          <a:chExt cx="0" cy="0"/>
        </a:xfrm>
      </p:grpSpPr>
      <p:sp>
        <p:nvSpPr>
          <p:cNvPr id="25" name="Google Shape;25;p4"/>
          <p:cNvSpPr txBox="1"/>
          <p:nvPr>
            <p:ph idx="1" type="body"/>
          </p:nvPr>
        </p:nvSpPr>
        <p:spPr>
          <a:xfrm>
            <a:off x="937850" y="3735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26" name="Google Shape;26;p4"/>
          <p:cNvSpPr txBox="1"/>
          <p:nvPr/>
        </p:nvSpPr>
        <p:spPr>
          <a:xfrm>
            <a:off x="5008097" y="1548825"/>
            <a:ext cx="4199700" cy="182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000">
                <a:solidFill>
                  <a:srgbClr val="1155CC"/>
                </a:solidFill>
                <a:latin typeface="Bitter Thin"/>
                <a:ea typeface="Bitter Thin"/>
                <a:cs typeface="Bitter Thin"/>
                <a:sym typeface="Bitter Thin"/>
              </a:rPr>
              <a:t>Consider how your life is directly affected by elected officials. </a:t>
            </a:r>
            <a:br>
              <a:rPr lang="en" sz="2000">
                <a:solidFill>
                  <a:srgbClr val="1155CC"/>
                </a:solidFill>
                <a:latin typeface="Bitter Thin"/>
                <a:ea typeface="Bitter Thin"/>
                <a:cs typeface="Bitter Thin"/>
                <a:sym typeface="Bitter Thin"/>
              </a:rPr>
            </a:br>
            <a:r>
              <a:rPr b="1" lang="en" sz="2000">
                <a:latin typeface="Overpass"/>
                <a:ea typeface="Overpass"/>
                <a:cs typeface="Overpass"/>
                <a:sym typeface="Overpass"/>
              </a:rPr>
              <a:t>With that in mind, is the </a:t>
            </a:r>
            <a:br>
              <a:rPr b="1" lang="en" sz="2000">
                <a:latin typeface="Overpass"/>
                <a:ea typeface="Overpass"/>
                <a:cs typeface="Overpass"/>
                <a:sym typeface="Overpass"/>
              </a:rPr>
            </a:br>
            <a:r>
              <a:rPr b="1" lang="en" sz="2000">
                <a:latin typeface="Overpass"/>
                <a:ea typeface="Overpass"/>
                <a:cs typeface="Overpass"/>
                <a:sym typeface="Overpass"/>
              </a:rPr>
              <a:t>right to vote important to you? </a:t>
            </a:r>
            <a:br>
              <a:rPr b="1" lang="en" sz="2000">
                <a:latin typeface="Overpass"/>
                <a:ea typeface="Overpass"/>
                <a:cs typeface="Overpass"/>
                <a:sym typeface="Overpass"/>
              </a:rPr>
            </a:br>
            <a:r>
              <a:rPr b="1" lang="en" sz="2000">
                <a:latin typeface="Overpass"/>
                <a:ea typeface="Overpass"/>
                <a:cs typeface="Overpass"/>
                <a:sym typeface="Overpass"/>
              </a:rPr>
              <a:t>Why or why not?</a:t>
            </a:r>
            <a:endParaRPr b="1" sz="2000">
              <a:latin typeface="Overpass"/>
              <a:ea typeface="Overpass"/>
              <a:cs typeface="Overpass"/>
              <a:sym typeface="Overpass"/>
            </a:endParaRPr>
          </a:p>
        </p:txBody>
      </p:sp>
      <p:sp>
        <p:nvSpPr>
          <p:cNvPr id="27" name="Google Shape;27;p4"/>
          <p:cNvSpPr txBox="1"/>
          <p:nvPr/>
        </p:nvSpPr>
        <p:spPr>
          <a:xfrm>
            <a:off x="393403" y="1548825"/>
            <a:ext cx="4199700" cy="182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000">
                <a:solidFill>
                  <a:srgbClr val="1155CC"/>
                </a:solidFill>
                <a:latin typeface="Bitter Thin"/>
                <a:ea typeface="Bitter Thin"/>
                <a:cs typeface="Bitter Thin"/>
                <a:sym typeface="Bitter Thin"/>
              </a:rPr>
              <a:t>Consider this </a:t>
            </a:r>
            <a:br>
              <a:rPr lang="en" sz="2000">
                <a:solidFill>
                  <a:srgbClr val="1155CC"/>
                </a:solidFill>
                <a:latin typeface="Bitter Thin"/>
                <a:ea typeface="Bitter Thin"/>
                <a:cs typeface="Bitter Thin"/>
                <a:sym typeface="Bitter Thin"/>
              </a:rPr>
            </a:br>
            <a:r>
              <a:rPr lang="en" sz="2000">
                <a:solidFill>
                  <a:srgbClr val="1155CC"/>
                </a:solidFill>
                <a:latin typeface="Bitter Thin"/>
                <a:ea typeface="Bitter Thin"/>
                <a:cs typeface="Bitter Thin"/>
                <a:sym typeface="Bitter Thin"/>
              </a:rPr>
              <a:t>big-picture question: </a:t>
            </a:r>
            <a:endParaRPr sz="2000">
              <a:solidFill>
                <a:srgbClr val="1155CC"/>
              </a:solidFill>
              <a:latin typeface="Bitter Thin"/>
              <a:ea typeface="Bitter Thin"/>
              <a:cs typeface="Bitter Thin"/>
              <a:sym typeface="Bitter Thin"/>
            </a:endParaRPr>
          </a:p>
          <a:p>
            <a:pPr indent="0" lvl="0" marL="0" rtl="0" algn="ctr">
              <a:spcBef>
                <a:spcPts val="0"/>
              </a:spcBef>
              <a:spcAft>
                <a:spcPts val="0"/>
              </a:spcAft>
              <a:buNone/>
            </a:pPr>
            <a:r>
              <a:rPr b="1" lang="en" sz="2000">
                <a:latin typeface="Overpass"/>
                <a:ea typeface="Overpass"/>
                <a:cs typeface="Overpass"/>
                <a:sym typeface="Overpass"/>
              </a:rPr>
              <a:t>Why does voting matter </a:t>
            </a:r>
            <a:br>
              <a:rPr b="1" lang="en" sz="2000">
                <a:latin typeface="Overpass"/>
                <a:ea typeface="Overpass"/>
                <a:cs typeface="Overpass"/>
                <a:sym typeface="Overpass"/>
              </a:rPr>
            </a:br>
            <a:r>
              <a:rPr b="1" lang="en" sz="2000">
                <a:latin typeface="Overpass"/>
                <a:ea typeface="Overpass"/>
                <a:cs typeface="Overpass"/>
                <a:sym typeface="Overpass"/>
              </a:rPr>
              <a:t>in a democracy?</a:t>
            </a:r>
            <a:endParaRPr b="1" sz="2000">
              <a:latin typeface="Overpass"/>
              <a:ea typeface="Overpass"/>
              <a:cs typeface="Overpass"/>
              <a:sym typeface="Overpass"/>
            </a:endParaRPr>
          </a:p>
        </p:txBody>
      </p:sp>
      <p:sp>
        <p:nvSpPr>
          <p:cNvPr id="28" name="Google Shape;28;p4"/>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482600" lvl="0" marL="457200" rtl="0" algn="ctr">
              <a:spcBef>
                <a:spcPts val="0"/>
              </a:spcBef>
              <a:spcAft>
                <a:spcPts val="0"/>
              </a:spcAft>
              <a:buClr>
                <a:srgbClr val="FFFFFF"/>
              </a:buClr>
              <a:buSzPts val="4000"/>
              <a:buFont typeface="Overpass Black"/>
              <a:buAutoNum type="arabicPeriod"/>
            </a:pPr>
            <a:r>
              <a:rPr lang="en" sz="4000">
                <a:solidFill>
                  <a:srgbClr val="FFFFFF"/>
                </a:solidFill>
                <a:latin typeface="Overpass Black"/>
                <a:ea typeface="Overpass Black"/>
                <a:cs typeface="Overpass Black"/>
                <a:sym typeface="Overpass Black"/>
              </a:rPr>
              <a:t>Before You Read</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ALT: Watch the Videos">
  <p:cSld name="CUSTOM_2">
    <p:spTree>
      <p:nvGrpSpPr>
        <p:cNvPr id="29" name="Shape 29"/>
        <p:cNvGrpSpPr/>
        <p:nvPr/>
      </p:nvGrpSpPr>
      <p:grpSpPr>
        <a:xfrm>
          <a:off x="0" y="0"/>
          <a:ext cx="0" cy="0"/>
          <a:chOff x="0" y="0"/>
          <a:chExt cx="0" cy="0"/>
        </a:xfrm>
      </p:grpSpPr>
      <p:sp>
        <p:nvSpPr>
          <p:cNvPr id="30" name="Google Shape;30;p5"/>
          <p:cNvSpPr txBox="1"/>
          <p:nvPr>
            <p:ph idx="1" type="body"/>
          </p:nvPr>
        </p:nvSpPr>
        <p:spPr>
          <a:xfrm>
            <a:off x="1027875" y="387892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Read the Article">
  <p:cSld name="CUSTOM_3">
    <p:spTree>
      <p:nvGrpSpPr>
        <p:cNvPr id="31" name="Shape 31"/>
        <p:cNvGrpSpPr/>
        <p:nvPr/>
      </p:nvGrpSpPr>
      <p:grpSpPr>
        <a:xfrm>
          <a:off x="0" y="0"/>
          <a:ext cx="0" cy="0"/>
          <a:chOff x="0" y="0"/>
          <a:chExt cx="0" cy="0"/>
        </a:xfrm>
      </p:grpSpPr>
      <p:sp>
        <p:nvSpPr>
          <p:cNvPr id="32" name="Google Shape;32;p6"/>
          <p:cNvSpPr txBox="1"/>
          <p:nvPr>
            <p:ph idx="1" type="body"/>
          </p:nvPr>
        </p:nvSpPr>
        <p:spPr>
          <a:xfrm>
            <a:off x="952850" y="3218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33" name="Google Shape;33;p6"/>
          <p:cNvSpPr/>
          <p:nvPr/>
        </p:nvSpPr>
        <p:spPr>
          <a:xfrm>
            <a:off x="1525950" y="1819375"/>
            <a:ext cx="2628000" cy="7161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Read the article  </a:t>
            </a:r>
            <a:endParaRPr sz="2000">
              <a:solidFill>
                <a:srgbClr val="FFFFFF"/>
              </a:solidFill>
              <a:latin typeface="Bitter Thin"/>
              <a:ea typeface="Bitter Thin"/>
              <a:cs typeface="Bitter Thin"/>
              <a:sym typeface="Bitter Thin"/>
            </a:endParaRPr>
          </a:p>
        </p:txBody>
      </p:sp>
      <p:cxnSp>
        <p:nvCxnSpPr>
          <p:cNvPr id="34" name="Google Shape;34;p6"/>
          <p:cNvCxnSpPr>
            <a:stCxn id="33" idx="3"/>
          </p:cNvCxnSpPr>
          <p:nvPr/>
        </p:nvCxnSpPr>
        <p:spPr>
          <a:xfrm flipH="1" rot="10800000">
            <a:off x="4153950" y="2172025"/>
            <a:ext cx="1250400" cy="5400"/>
          </a:xfrm>
          <a:prstGeom prst="straightConnector1">
            <a:avLst/>
          </a:prstGeom>
          <a:noFill/>
          <a:ln cap="flat" cmpd="sng" w="76200">
            <a:solidFill>
              <a:srgbClr val="FF0000"/>
            </a:solidFill>
            <a:prstDash val="solid"/>
            <a:round/>
            <a:headEnd len="med" w="med" type="none"/>
            <a:tailEnd len="med" w="med" type="triangle"/>
          </a:ln>
        </p:spPr>
      </p:cxnSp>
      <p:sp>
        <p:nvSpPr>
          <p:cNvPr id="35" name="Google Shape;35;p6"/>
          <p:cNvSpPr txBox="1"/>
          <p:nvPr/>
        </p:nvSpPr>
        <p:spPr>
          <a:xfrm>
            <a:off x="666600" y="4037000"/>
            <a:ext cx="8572800" cy="395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When did the movement to lower the voting age begin? </a:t>
            </a:r>
            <a:endParaRPr b="1" sz="2000">
              <a:latin typeface="Overpass"/>
              <a:ea typeface="Overpass"/>
              <a:cs typeface="Overpass"/>
              <a:sym typeface="Overpass"/>
            </a:endParaRPr>
          </a:p>
          <a:p>
            <a:pPr indent="0" lvl="0" marL="0" rtl="0" algn="l">
              <a:spcBef>
                <a:spcPts val="0"/>
              </a:spcBef>
              <a:spcAft>
                <a:spcPts val="0"/>
              </a:spcAft>
              <a:buNone/>
            </a:pPr>
            <a:r>
              <a:rPr b="1" lang="en" sz="2000">
                <a:latin typeface="Overpass"/>
                <a:ea typeface="Overpass"/>
                <a:cs typeface="Overpass"/>
                <a:sym typeface="Overpass"/>
              </a:rPr>
              <a:t>When did the movement become stronger? Why?</a:t>
            </a:r>
            <a:endParaRPr b="1" sz="2000">
              <a:latin typeface="Overpass"/>
              <a:ea typeface="Overpass"/>
              <a:cs typeface="Overpass"/>
              <a:sym typeface="Overpass"/>
            </a:endParaRPr>
          </a:p>
        </p:txBody>
      </p:sp>
      <p:pic>
        <p:nvPicPr>
          <p:cNvPr id="36" name="Google Shape;36;p6"/>
          <p:cNvPicPr preferRelativeResize="0"/>
          <p:nvPr/>
        </p:nvPicPr>
        <p:blipFill rotWithShape="1">
          <a:blip r:embed="rId2">
            <a:alphaModFix/>
          </a:blip>
          <a:srcRect b="219" l="0" r="0" t="228"/>
          <a:stretch/>
        </p:blipFill>
        <p:spPr>
          <a:xfrm>
            <a:off x="5387700" y="1508425"/>
            <a:ext cx="3699300" cy="2466187"/>
          </a:xfrm>
          <a:prstGeom prst="rect">
            <a:avLst/>
          </a:prstGeom>
          <a:noFill/>
          <a:ln cap="flat" cmpd="sng" w="9525">
            <a:solidFill>
              <a:srgbClr val="595959"/>
            </a:solidFill>
            <a:prstDash val="solid"/>
            <a:round/>
            <a:headEnd len="sm" w="sm" type="none"/>
            <a:tailEnd len="sm" w="sm" type="none"/>
          </a:ln>
        </p:spPr>
      </p:pic>
      <p:sp>
        <p:nvSpPr>
          <p:cNvPr id="37" name="Google Shape;37;p6"/>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2. Read the Article</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Read the Article pt.II">
  <p:cSld name="CUSTOM_3_1">
    <p:spTree>
      <p:nvGrpSpPr>
        <p:cNvPr id="38" name="Shape 38"/>
        <p:cNvGrpSpPr/>
        <p:nvPr/>
      </p:nvGrpSpPr>
      <p:grpSpPr>
        <a:xfrm>
          <a:off x="0" y="0"/>
          <a:ext cx="0" cy="0"/>
          <a:chOff x="0" y="0"/>
          <a:chExt cx="0" cy="0"/>
        </a:xfrm>
      </p:grpSpPr>
      <p:sp>
        <p:nvSpPr>
          <p:cNvPr id="39" name="Google Shape;39;p7"/>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40" name="Google Shape;40;p7"/>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Overpass"/>
                <a:ea typeface="Overpass"/>
                <a:cs typeface="Overpass"/>
                <a:sym typeface="Overpass"/>
              </a:rPr>
              <a:t>How was the movement for youth voting rights similar to and different from other movements of the time?</a:t>
            </a:r>
            <a:endParaRPr b="1" sz="2000">
              <a:latin typeface="Overpass"/>
              <a:ea typeface="Overpass"/>
              <a:cs typeface="Overpass"/>
              <a:sym typeface="Overpass"/>
            </a:endParaRPr>
          </a:p>
        </p:txBody>
      </p:sp>
      <p:sp>
        <p:nvSpPr>
          <p:cNvPr id="41" name="Google Shape;41;p7"/>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2. Read the Article </a:t>
            </a:r>
            <a:r>
              <a:rPr lang="en" sz="1800">
                <a:solidFill>
                  <a:srgbClr val="FFFFFF"/>
                </a:solidFill>
                <a:latin typeface="Overpass Black"/>
                <a:ea typeface="Overpass Black"/>
                <a:cs typeface="Overpass Black"/>
                <a:sym typeface="Overpass Black"/>
              </a:rPr>
              <a:t>(continued)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Analyze a Primary Source pt.I">
  <p:cSld name="CUSTOM_3_1_1">
    <p:spTree>
      <p:nvGrpSpPr>
        <p:cNvPr id="42" name="Shape 42"/>
        <p:cNvGrpSpPr/>
        <p:nvPr/>
      </p:nvGrpSpPr>
      <p:grpSpPr>
        <a:xfrm>
          <a:off x="0" y="0"/>
          <a:ext cx="0" cy="0"/>
          <a:chOff x="0" y="0"/>
          <a:chExt cx="0" cy="0"/>
        </a:xfrm>
      </p:grpSpPr>
      <p:sp>
        <p:nvSpPr>
          <p:cNvPr id="43" name="Google Shape;43;p8"/>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44" name="Google Shape;44;p8"/>
          <p:cNvSpPr txBox="1"/>
          <p:nvPr/>
        </p:nvSpPr>
        <p:spPr>
          <a:xfrm>
            <a:off x="4126425" y="1885325"/>
            <a:ext cx="4916700" cy="215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The PDF “A Matter of Fairness” </a:t>
            </a:r>
            <a:br>
              <a:rPr b="1" lang="en" sz="2000">
                <a:latin typeface="Overpass"/>
                <a:ea typeface="Overpass"/>
                <a:cs typeface="Overpass"/>
                <a:sym typeface="Overpass"/>
              </a:rPr>
            </a:br>
            <a:r>
              <a:rPr b="1" lang="en" sz="2000">
                <a:latin typeface="Overpass"/>
                <a:ea typeface="Overpass"/>
                <a:cs typeface="Overpass"/>
                <a:sym typeface="Overpass"/>
              </a:rPr>
              <a:t>features excerpts from a statement made by Jack McDonald, Chairman of the </a:t>
            </a:r>
            <a:br>
              <a:rPr b="1" lang="en" sz="2000">
                <a:latin typeface="Overpass"/>
                <a:ea typeface="Overpass"/>
                <a:cs typeface="Overpass"/>
                <a:sym typeface="Overpass"/>
              </a:rPr>
            </a:br>
            <a:r>
              <a:rPr b="1" lang="en" sz="2000">
                <a:latin typeface="Overpass"/>
                <a:ea typeface="Overpass"/>
                <a:cs typeface="Overpass"/>
                <a:sym typeface="Overpass"/>
              </a:rPr>
              <a:t>Young Republican National Federation, </a:t>
            </a:r>
            <a:br>
              <a:rPr b="1" lang="en" sz="2000">
                <a:latin typeface="Overpass"/>
                <a:ea typeface="Overpass"/>
                <a:cs typeface="Overpass"/>
                <a:sym typeface="Overpass"/>
              </a:rPr>
            </a:br>
            <a:r>
              <a:rPr b="1" lang="en" sz="2000">
                <a:latin typeface="Overpass"/>
                <a:ea typeface="Overpass"/>
                <a:cs typeface="Overpass"/>
                <a:sym typeface="Overpass"/>
              </a:rPr>
              <a:t>at a congressional hearing in 1968 </a:t>
            </a:r>
            <a:br>
              <a:rPr b="1" lang="en" sz="2000">
                <a:latin typeface="Overpass"/>
                <a:ea typeface="Overpass"/>
                <a:cs typeface="Overpass"/>
                <a:sym typeface="Overpass"/>
              </a:rPr>
            </a:br>
            <a:r>
              <a:rPr b="1" lang="en" sz="2000">
                <a:latin typeface="Overpass"/>
                <a:ea typeface="Overpass"/>
                <a:cs typeface="Overpass"/>
                <a:sym typeface="Overpass"/>
              </a:rPr>
              <a:t>about lowering the voting age to 18.</a:t>
            </a:r>
            <a:endParaRPr b="1" sz="2000">
              <a:latin typeface="Overpass"/>
              <a:ea typeface="Overpass"/>
              <a:cs typeface="Overpass"/>
              <a:sym typeface="Overpass"/>
            </a:endParaRPr>
          </a:p>
        </p:txBody>
      </p:sp>
      <p:sp>
        <p:nvSpPr>
          <p:cNvPr id="45" name="Google Shape;45;p8"/>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chemeClr val="lt1"/>
                </a:solidFill>
                <a:latin typeface="Overpass Black"/>
                <a:ea typeface="Overpass Black"/>
                <a:cs typeface="Overpass Black"/>
                <a:sym typeface="Overpass Black"/>
              </a:rPr>
              <a:t>3. Analyze a Primary Source</a:t>
            </a:r>
            <a:endParaRPr sz="4000">
              <a:solidFill>
                <a:srgbClr val="FFFFFF"/>
              </a:solidFill>
              <a:latin typeface="Overpass Black"/>
              <a:ea typeface="Overpass Black"/>
              <a:cs typeface="Overpass Black"/>
              <a:sym typeface="Overpass Black"/>
            </a:endParaRPr>
          </a:p>
        </p:txBody>
      </p:sp>
      <p:sp>
        <p:nvSpPr>
          <p:cNvPr id="46" name="Google Shape;46;p8"/>
          <p:cNvSpPr/>
          <p:nvPr/>
        </p:nvSpPr>
        <p:spPr>
          <a:xfrm>
            <a:off x="4126413" y="3949919"/>
            <a:ext cx="2628000" cy="716100"/>
          </a:xfrm>
          <a:prstGeom prst="roundRect">
            <a:avLst>
              <a:gd fmla="val 16667" name="adj"/>
            </a:avLst>
          </a:prstGeom>
          <a:solidFill>
            <a:srgbClr val="0B5394"/>
          </a:solid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Click here for Primary Source </a:t>
            </a:r>
            <a:endParaRPr sz="2000">
              <a:solidFill>
                <a:srgbClr val="FFFFFF"/>
              </a:solidFill>
              <a:latin typeface="Bitter Thin"/>
              <a:ea typeface="Bitter Thin"/>
              <a:cs typeface="Bitter Thin"/>
              <a:sym typeface="Bitter Thin"/>
            </a:endParaRPr>
          </a:p>
        </p:txBody>
      </p:sp>
      <p:pic>
        <p:nvPicPr>
          <p:cNvPr id="47" name="Google Shape;47;p8"/>
          <p:cNvPicPr preferRelativeResize="0"/>
          <p:nvPr/>
        </p:nvPicPr>
        <p:blipFill>
          <a:blip r:embed="rId2">
            <a:alphaModFix/>
          </a:blip>
          <a:stretch>
            <a:fillRect/>
          </a:stretch>
        </p:blipFill>
        <p:spPr>
          <a:xfrm>
            <a:off x="558075" y="1966000"/>
            <a:ext cx="3270023" cy="4377628"/>
          </a:xfrm>
          <a:prstGeom prst="rect">
            <a:avLst/>
          </a:prstGeom>
          <a:noFill/>
          <a:ln cap="flat" cmpd="sng" w="9525">
            <a:solidFill>
              <a:srgbClr val="000000"/>
            </a:solidFill>
            <a:prstDash val="solid"/>
            <a:round/>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Analyze a Primary Source pt.II">
  <p:cSld name="CUSTOM_4_2">
    <p:spTree>
      <p:nvGrpSpPr>
        <p:cNvPr id="48" name="Shape 48"/>
        <p:cNvGrpSpPr/>
        <p:nvPr/>
      </p:nvGrpSpPr>
      <p:grpSpPr>
        <a:xfrm>
          <a:off x="0" y="0"/>
          <a:ext cx="0" cy="0"/>
          <a:chOff x="0" y="0"/>
          <a:chExt cx="0" cy="0"/>
        </a:xfrm>
      </p:grpSpPr>
      <p:sp>
        <p:nvSpPr>
          <p:cNvPr id="49" name="Google Shape;49;p9"/>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50" name="Google Shape;50;p9"/>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What is the common theme among the reasons McDonald gives for lowering the voting age?</a:t>
            </a:r>
            <a:endParaRPr b="1" sz="2000">
              <a:latin typeface="Overpass"/>
              <a:ea typeface="Overpass"/>
              <a:cs typeface="Overpass"/>
              <a:sym typeface="Overpass"/>
            </a:endParaRPr>
          </a:p>
        </p:txBody>
      </p:sp>
      <p:sp>
        <p:nvSpPr>
          <p:cNvPr id="51" name="Google Shape;51;p9"/>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chemeClr val="lt1"/>
                </a:solidFill>
                <a:latin typeface="Overpass Black"/>
                <a:ea typeface="Overpass Black"/>
                <a:cs typeface="Overpass Black"/>
                <a:sym typeface="Overpass Black"/>
              </a:rPr>
              <a:t>3. Analyze a Primary Source </a:t>
            </a:r>
            <a:r>
              <a:rPr lang="en" sz="3000">
                <a:solidFill>
                  <a:schemeClr val="lt1"/>
                </a:solidFill>
                <a:latin typeface="Overpass Black"/>
                <a:ea typeface="Overpass Black"/>
                <a:cs typeface="Overpass Black"/>
                <a:sym typeface="Overpass Black"/>
              </a:rPr>
              <a:t>(continued)</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Analyze a Primary Source pt.III">
  <p:cSld name="CUSTOM_4_2_1">
    <p:spTree>
      <p:nvGrpSpPr>
        <p:cNvPr id="52" name="Shape 52"/>
        <p:cNvGrpSpPr/>
        <p:nvPr/>
      </p:nvGrpSpPr>
      <p:grpSpPr>
        <a:xfrm>
          <a:off x="0" y="0"/>
          <a:ext cx="0" cy="0"/>
          <a:chOff x="0" y="0"/>
          <a:chExt cx="0" cy="0"/>
        </a:xfrm>
      </p:grpSpPr>
      <p:sp>
        <p:nvSpPr>
          <p:cNvPr id="53" name="Google Shape;53;p10"/>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54" name="Google Shape;54;p10"/>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What counter-arguments does McDonald anticipate?</a:t>
            </a:r>
            <a:endParaRPr b="1" sz="2000">
              <a:latin typeface="Overpass"/>
              <a:ea typeface="Overpass"/>
              <a:cs typeface="Overpass"/>
              <a:sym typeface="Overpass"/>
            </a:endParaRPr>
          </a:p>
        </p:txBody>
      </p:sp>
      <p:sp>
        <p:nvSpPr>
          <p:cNvPr id="55" name="Google Shape;55;p10"/>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3. Analyze a Primary Source </a:t>
            </a:r>
            <a:r>
              <a:rPr lang="en" sz="3000">
                <a:solidFill>
                  <a:srgbClr val="FFFFFF"/>
                </a:solidFill>
                <a:latin typeface="Overpass Black"/>
                <a:ea typeface="Overpass Black"/>
                <a:cs typeface="Overpass Black"/>
                <a:sym typeface="Overpass Black"/>
              </a:rPr>
              <a:t>(continued)</a:t>
            </a:r>
            <a:endParaRPr sz="3000">
              <a:solidFill>
                <a:srgbClr val="FFFFFF"/>
              </a:solidFill>
              <a:latin typeface="Overpass Black"/>
              <a:ea typeface="Overpass Black"/>
              <a:cs typeface="Overpass Black"/>
              <a:sym typeface="Overpass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gif"/><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35575" y="7209925"/>
            <a:ext cx="95013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solidFill>
                  <a:srgbClr val="666666"/>
                </a:solidFill>
                <a:latin typeface="Roboto Condensed"/>
                <a:ea typeface="Roboto Condensed"/>
                <a:cs typeface="Roboto Condensed"/>
                <a:sym typeface="Roboto Condensed"/>
              </a:rPr>
              <a:t>©2020 by Scholastic Inc. All rights reserved. Permission granted to teachers and subscribers to make copies of this file to distribute to their students. Scholastic is not responsible for any edits to these materials made by educators or their students.  </a:t>
            </a:r>
            <a:endParaRPr sz="500">
              <a:solidFill>
                <a:srgbClr val="666666"/>
              </a:solidFill>
              <a:latin typeface="Roboto Condensed"/>
              <a:ea typeface="Roboto Condensed"/>
              <a:cs typeface="Roboto Condensed"/>
              <a:sym typeface="Roboto Condensed"/>
            </a:endParaRPr>
          </a:p>
        </p:txBody>
      </p:sp>
      <p:pic>
        <p:nvPicPr>
          <p:cNvPr id="7" name="Google Shape;7;p1"/>
          <p:cNvPicPr preferRelativeResize="0"/>
          <p:nvPr/>
        </p:nvPicPr>
        <p:blipFill>
          <a:blip r:embed="rId1">
            <a:alphaModFix/>
          </a:blip>
          <a:stretch>
            <a:fillRect/>
          </a:stretch>
        </p:blipFill>
        <p:spPr>
          <a:xfrm>
            <a:off x="152400" y="149100"/>
            <a:ext cx="1886954" cy="559800"/>
          </a:xfrm>
          <a:prstGeom prst="rect">
            <a:avLst/>
          </a:prstGeom>
          <a:noFill/>
          <a:ln>
            <a:noFill/>
          </a:ln>
        </p:spPr>
      </p:pic>
      <p:pic>
        <p:nvPicPr>
          <p:cNvPr id="8" name="Google Shape;8;p1"/>
          <p:cNvPicPr preferRelativeResize="0"/>
          <p:nvPr/>
        </p:nvPicPr>
        <p:blipFill>
          <a:blip r:embed="rId2">
            <a:alphaModFix/>
          </a:blip>
          <a:stretch>
            <a:fillRect/>
          </a:stretch>
        </p:blipFill>
        <p:spPr>
          <a:xfrm>
            <a:off x="8324975" y="7104300"/>
            <a:ext cx="1211900" cy="149475"/>
          </a:xfrm>
          <a:prstGeom prst="rect">
            <a:avLst/>
          </a:prstGeom>
          <a:noFill/>
          <a:ln>
            <a:noFill/>
          </a:ln>
        </p:spPr>
      </p:pic>
      <p:sp>
        <p:nvSpPr>
          <p:cNvPr id="9" name="Google Shape;9;p1"/>
          <p:cNvSpPr txBox="1"/>
          <p:nvPr/>
        </p:nvSpPr>
        <p:spPr>
          <a:xfrm>
            <a:off x="4655575" y="211953"/>
            <a:ext cx="4805100" cy="319800"/>
          </a:xfrm>
          <a:prstGeom prst="rect">
            <a:avLst/>
          </a:prstGeom>
          <a:noFill/>
          <a:ln cap="flat" cmpd="sng" w="9525">
            <a:solidFill>
              <a:srgbClr val="D8D8D8"/>
            </a:solidFill>
            <a:prstDash val="dot"/>
            <a:round/>
            <a:headEnd len="sm" w="sm" type="none"/>
            <a:tailEnd len="sm" w="sm" type="none"/>
          </a:ln>
        </p:spPr>
        <p:txBody>
          <a:bodyPr anchorCtr="0" anchor="t" bIns="91425" lIns="91425" spcFirstLastPara="1" rIns="91425" wrap="square" tIns="27425">
            <a:noAutofit/>
          </a:bodyPr>
          <a:lstStyle/>
          <a:p>
            <a:pPr indent="0" lvl="0" marL="0" rtl="0" algn="l">
              <a:lnSpc>
                <a:spcPct val="115000"/>
              </a:lnSpc>
              <a:spcBef>
                <a:spcPts val="0"/>
              </a:spcBef>
              <a:spcAft>
                <a:spcPts val="1600"/>
              </a:spcAft>
              <a:buNone/>
            </a:pPr>
            <a:r>
              <a:t/>
            </a:r>
            <a:endParaRPr sz="1800">
              <a:latin typeface="Lato"/>
              <a:ea typeface="Lato"/>
              <a:cs typeface="Lato"/>
              <a:sym typeface="Lato"/>
            </a:endParaRPr>
          </a:p>
        </p:txBody>
      </p:sp>
      <p:sp>
        <p:nvSpPr>
          <p:cNvPr id="10" name="Google Shape;10;p1"/>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upfront.scholastic.com/issues/2019-20/051120/women-get-the-vote.html#1150L" TargetMode="External"/><Relationship Id="rId4" Type="http://schemas.openxmlformats.org/officeDocument/2006/relationships/hyperlink" Target="https://studentreportinglabs.org/youth-reporting/dc-teens-fight-lower-voting-age-1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10.xml"/><Relationship Id="rId5" Type="http://schemas.openxmlformats.org/officeDocument/2006/relationships/slide" Target="/ppt/slides/slide6.xml"/><Relationship Id="rId6" Type="http://schemas.openxmlformats.org/officeDocument/2006/relationships/slide" Target="/ppt/slid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upfront.scholastic.com/content/classroom_magazines/upfront/issues/2020-21/010421/old-enough-to-vot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upfront.scholastic.com/content/dam/classroom-magazines/upfront/issues/2020-21/010421/p18-21-tp-timespast/UPF-010421-TG-PrimarySourc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idx="1" type="body"/>
          </p:nvPr>
        </p:nvSpPr>
        <p:spPr>
          <a:xfrm>
            <a:off x="533550" y="2914175"/>
            <a:ext cx="8534100" cy="34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a:hlinkClick r:id="rId3"/>
          </p:cNvPr>
          <p:cNvSpPr/>
          <p:nvPr/>
        </p:nvSpPr>
        <p:spPr>
          <a:xfrm>
            <a:off x="1198175" y="6298325"/>
            <a:ext cx="2790600" cy="6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5">
            <a:hlinkClick r:id="rId4"/>
          </p:cNvPr>
          <p:cNvSpPr/>
          <p:nvPr/>
        </p:nvSpPr>
        <p:spPr>
          <a:xfrm>
            <a:off x="5520550" y="6298325"/>
            <a:ext cx="2790600" cy="6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idx="1" type="body"/>
          </p:nvPr>
        </p:nvSpPr>
        <p:spPr>
          <a:xfrm>
            <a:off x="536350" y="2529600"/>
            <a:ext cx="8367300" cy="41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txBox="1"/>
          <p:nvPr>
            <p:ph idx="1" type="body"/>
          </p:nvPr>
        </p:nvSpPr>
        <p:spPr>
          <a:xfrm>
            <a:off x="3051025" y="1488931"/>
            <a:ext cx="18687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idx="1" type="body"/>
          </p:nvPr>
        </p:nvSpPr>
        <p:spPr>
          <a:xfrm>
            <a:off x="4654400" y="143725"/>
            <a:ext cx="4811100" cy="45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a:hlinkClick action="ppaction://hlinkshowjump?jump=nextslide"/>
          </p:cNvPr>
          <p:cNvSpPr/>
          <p:nvPr/>
        </p:nvSpPr>
        <p:spPr>
          <a:xfrm>
            <a:off x="344525" y="3293275"/>
            <a:ext cx="3811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a:hlinkClick action="ppaction://hlinksldjump" r:id="rId3"/>
          </p:cNvPr>
          <p:cNvSpPr/>
          <p:nvPr/>
        </p:nvSpPr>
        <p:spPr>
          <a:xfrm>
            <a:off x="344525" y="3869750"/>
            <a:ext cx="3811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a:hlinkClick action="ppaction://hlinksldjump" r:id="rId4"/>
          </p:cNvPr>
          <p:cNvSpPr/>
          <p:nvPr/>
        </p:nvSpPr>
        <p:spPr>
          <a:xfrm>
            <a:off x="344525" y="5120175"/>
            <a:ext cx="3811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a:hlinkClick action="ppaction://hlinksldjump" r:id="rId5"/>
          </p:cNvPr>
          <p:cNvSpPr/>
          <p:nvPr/>
        </p:nvSpPr>
        <p:spPr>
          <a:xfrm>
            <a:off x="344525" y="4446225"/>
            <a:ext cx="3811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a:hlinkClick action="ppaction://hlinksldjump" r:id="rId6"/>
          </p:cNvPr>
          <p:cNvSpPr/>
          <p:nvPr/>
        </p:nvSpPr>
        <p:spPr>
          <a:xfrm>
            <a:off x="344525" y="5772850"/>
            <a:ext cx="3811200" cy="7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idx="1" type="body"/>
          </p:nvPr>
        </p:nvSpPr>
        <p:spPr>
          <a:xfrm>
            <a:off x="393400" y="3376250"/>
            <a:ext cx="4199700" cy="35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 type="body"/>
          </p:nvPr>
        </p:nvSpPr>
        <p:spPr>
          <a:xfrm>
            <a:off x="5008100" y="3376250"/>
            <a:ext cx="4199700" cy="35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a:hlinkClick r:id="rId3"/>
          </p:cNvPr>
          <p:cNvSpPr/>
          <p:nvPr/>
        </p:nvSpPr>
        <p:spPr>
          <a:xfrm>
            <a:off x="1008725" y="1639425"/>
            <a:ext cx="3699300" cy="111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txBox="1"/>
          <p:nvPr>
            <p:ph idx="1" type="body"/>
          </p:nvPr>
        </p:nvSpPr>
        <p:spPr>
          <a:xfrm>
            <a:off x="666600" y="4735250"/>
            <a:ext cx="8572800" cy="20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verpass"/>
                <a:ea typeface="Overpass"/>
                <a:cs typeface="Overpass"/>
                <a:sym typeface="Overpass"/>
              </a:rPr>
              <a:t>Click to add text</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idx="1" type="body"/>
          </p:nvPr>
        </p:nvSpPr>
        <p:spPr>
          <a:xfrm>
            <a:off x="533550" y="2591425"/>
            <a:ext cx="8534100" cy="376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a:hlinkClick r:id="rId3"/>
          </p:cNvPr>
          <p:cNvSpPr/>
          <p:nvPr/>
        </p:nvSpPr>
        <p:spPr>
          <a:xfrm>
            <a:off x="3999600" y="3869875"/>
            <a:ext cx="2871000" cy="94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idx="1" type="body"/>
          </p:nvPr>
        </p:nvSpPr>
        <p:spPr>
          <a:xfrm>
            <a:off x="533550" y="2745075"/>
            <a:ext cx="8377500" cy="3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idx="1" type="body"/>
          </p:nvPr>
        </p:nvSpPr>
        <p:spPr>
          <a:xfrm>
            <a:off x="457375" y="2304575"/>
            <a:ext cx="8444700" cy="347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idx="1" type="body"/>
          </p:nvPr>
        </p:nvSpPr>
        <p:spPr>
          <a:xfrm>
            <a:off x="466350" y="2745075"/>
            <a:ext cx="8444700" cy="3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