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7315200" cx="9601200"/>
  <p:notesSz cx="6858000" cy="9144000"/>
  <p:embeddedFontLst>
    <p:embeddedFont>
      <p:font typeface="Roboto Black"/>
      <p:bold r:id="rId18"/>
      <p:boldItalic r:id="rId19"/>
    </p:embeddedFont>
    <p:embeddedFont>
      <p:font typeface="Roboto"/>
      <p:regular r:id="rId20"/>
      <p:bold r:id="rId21"/>
      <p:italic r:id="rId22"/>
      <p:boldItalic r:id="rId23"/>
    </p:embeddedFont>
    <p:embeddedFont>
      <p:font typeface="Overpass Black"/>
      <p:bold r:id="rId24"/>
      <p:boldItalic r:id="rId25"/>
    </p:embeddedFont>
    <p:embeddedFont>
      <p:font typeface="Lato"/>
      <p:regular r:id="rId26"/>
      <p:bold r:id="rId27"/>
      <p:italic r:id="rId28"/>
      <p:boldItalic r:id="rId29"/>
    </p:embeddedFont>
    <p:embeddedFont>
      <p:font typeface="Overpass"/>
      <p:regular r:id="rId30"/>
      <p:bold r:id="rId31"/>
      <p:italic r:id="rId32"/>
      <p:boldItalic r:id="rId33"/>
    </p:embeddedFont>
    <p:embeddedFont>
      <p:font typeface="Roboto Condensed"/>
      <p:regular r:id="rId34"/>
      <p:bold r:id="rId35"/>
      <p:italic r:id="rId36"/>
      <p:boldItalic r:id="rId37"/>
    </p:embeddedFont>
    <p:embeddedFont>
      <p:font typeface="Bitter Thin"/>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77A313-2A98-4DBA-904C-D792441C9766}">
  <a:tblStyle styleId="{3D77A313-2A98-4DBA-904C-D792441C976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04" orient="horz"/>
        <p:guide pos="302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OverpassBlack-bold.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OverpassBlack-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verpass-bold.fntdata"/><Relationship Id="rId30" Type="http://schemas.openxmlformats.org/officeDocument/2006/relationships/font" Target="fonts/Overpass-regular.fntdata"/><Relationship Id="rId11" Type="http://schemas.openxmlformats.org/officeDocument/2006/relationships/slide" Target="slides/slide5.xml"/><Relationship Id="rId33" Type="http://schemas.openxmlformats.org/officeDocument/2006/relationships/font" Target="fonts/Overpass-boldItalic.fntdata"/><Relationship Id="rId10" Type="http://schemas.openxmlformats.org/officeDocument/2006/relationships/slide" Target="slides/slide4.xml"/><Relationship Id="rId32" Type="http://schemas.openxmlformats.org/officeDocument/2006/relationships/font" Target="fonts/Overpass-italic.fntdata"/><Relationship Id="rId13" Type="http://schemas.openxmlformats.org/officeDocument/2006/relationships/slide" Target="slides/slide7.xml"/><Relationship Id="rId35" Type="http://schemas.openxmlformats.org/officeDocument/2006/relationships/font" Target="fonts/RobotoCondensed-bold.fntdata"/><Relationship Id="rId12" Type="http://schemas.openxmlformats.org/officeDocument/2006/relationships/slide" Target="slides/slide6.xml"/><Relationship Id="rId34" Type="http://schemas.openxmlformats.org/officeDocument/2006/relationships/font" Target="fonts/RobotoCondensed-regular.fntdata"/><Relationship Id="rId15" Type="http://schemas.openxmlformats.org/officeDocument/2006/relationships/slide" Target="slides/slide9.xml"/><Relationship Id="rId37" Type="http://schemas.openxmlformats.org/officeDocument/2006/relationships/font" Target="fonts/RobotoCondensed-boldItalic.fntdata"/><Relationship Id="rId14" Type="http://schemas.openxmlformats.org/officeDocument/2006/relationships/slide" Target="slides/slide8.xml"/><Relationship Id="rId36" Type="http://schemas.openxmlformats.org/officeDocument/2006/relationships/font" Target="fonts/RobotoCondensed-italic.fntdata"/><Relationship Id="rId17" Type="http://schemas.openxmlformats.org/officeDocument/2006/relationships/slide" Target="slides/slide11.xml"/><Relationship Id="rId39" Type="http://schemas.openxmlformats.org/officeDocument/2006/relationships/font" Target="fonts/BitterThin-boldItalic.fntdata"/><Relationship Id="rId16" Type="http://schemas.openxmlformats.org/officeDocument/2006/relationships/slide" Target="slides/slide10.xml"/><Relationship Id="rId38" Type="http://schemas.openxmlformats.org/officeDocument/2006/relationships/font" Target="fonts/BitterThin-bold.fntdata"/><Relationship Id="rId19" Type="http://schemas.openxmlformats.org/officeDocument/2006/relationships/font" Target="fonts/RobotoBlack-boldItalic.fntdata"/><Relationship Id="rId18" Type="http://schemas.openxmlformats.org/officeDocument/2006/relationships/font" Target="fonts/Roboto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1fdf18e05_0_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a1fdf18e0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9dc6efc625_0_41: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9dc6efc62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9dc6efc625_0_45: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9dc6efc62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dc6efc625_0_1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dc6efc62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e40d5b5d8_2_0: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e40d5b5d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dc6efc625_0_33: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9dc6efc62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e40d5b5d8_2_24: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9e40d5b5d8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e40d5b5d8_2_13: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e40d5b5d8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9dc6efc625_0_49: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9dc6efc625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dc6efc625_0_3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dc6efc62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4.xml"/><Relationship Id="rId3" Type="http://schemas.openxmlformats.org/officeDocument/2006/relationships/slide" Target="/ppt/slides/slide5.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10.xml"/><Relationship Id="rId7"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Directions">
  <p:cSld name="TITLE_1">
    <p:spTree>
      <p:nvGrpSpPr>
        <p:cNvPr id="10" name="Shape 10"/>
        <p:cNvGrpSpPr/>
        <p:nvPr/>
      </p:nvGrpSpPr>
      <p:grpSpPr>
        <a:xfrm>
          <a:off x="0" y="0"/>
          <a:ext cx="0" cy="0"/>
          <a:chOff x="0" y="0"/>
          <a:chExt cx="0" cy="0"/>
        </a:xfrm>
      </p:grpSpPr>
      <p:sp>
        <p:nvSpPr>
          <p:cNvPr id="11" name="Google Shape;11;p2"/>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Teachers, please read this first!</a:t>
            </a:r>
            <a:endParaRPr sz="4000">
              <a:solidFill>
                <a:srgbClr val="FFFFFF"/>
              </a:solidFill>
              <a:latin typeface="Overpass Black"/>
              <a:ea typeface="Overpass Black"/>
              <a:cs typeface="Overpass Black"/>
              <a:sym typeface="Overpass Black"/>
            </a:endParaRPr>
          </a:p>
        </p:txBody>
      </p:sp>
      <p:sp>
        <p:nvSpPr>
          <p:cNvPr id="13" name="Google Shape;13;p2"/>
          <p:cNvSpPr/>
          <p:nvPr/>
        </p:nvSpPr>
        <p:spPr>
          <a:xfrm>
            <a:off x="4993575" y="4913773"/>
            <a:ext cx="279300" cy="30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 name="Google Shape;14;p2"/>
          <p:cNvPicPr preferRelativeResize="0"/>
          <p:nvPr/>
        </p:nvPicPr>
        <p:blipFill>
          <a:blip r:embed="rId2">
            <a:alphaModFix/>
          </a:blip>
          <a:stretch>
            <a:fillRect/>
          </a:stretch>
        </p:blipFill>
        <p:spPr>
          <a:xfrm>
            <a:off x="7376375" y="2265050"/>
            <a:ext cx="1883750" cy="1118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15" name="Google Shape;15;p2"/>
          <p:cNvSpPr txBox="1"/>
          <p:nvPr/>
        </p:nvSpPr>
        <p:spPr>
          <a:xfrm>
            <a:off x="180325" y="1130075"/>
            <a:ext cx="8820000" cy="6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Overpass"/>
                <a:ea typeface="Overpass"/>
                <a:cs typeface="Overpass"/>
                <a:sym typeface="Overpass"/>
              </a:rPr>
              <a:t>This is your copy of a </a:t>
            </a:r>
            <a:r>
              <a:rPr i="1" lang="en">
                <a:latin typeface="Overpass"/>
                <a:ea typeface="Overpass"/>
                <a:cs typeface="Overpass"/>
                <a:sym typeface="Overpass"/>
              </a:rPr>
              <a:t>New York Times Upfront</a:t>
            </a:r>
            <a:r>
              <a:rPr lang="en">
                <a:latin typeface="Overpass"/>
                <a:ea typeface="Overpass"/>
                <a:cs typeface="Overpass"/>
                <a:sym typeface="Overpass"/>
              </a:rPr>
              <a:t> slide deck. It is essentially a self-guided article lesson plan that students can complete on their own. You can use this slide deck as is, or customize it to suit your needs.</a:t>
            </a:r>
            <a:endParaRPr>
              <a:latin typeface="Overpass Black"/>
              <a:ea typeface="Overpass Black"/>
              <a:cs typeface="Overpass Black"/>
              <a:sym typeface="Overpass Black"/>
            </a:endParaRPr>
          </a:p>
          <a:p>
            <a:pPr indent="0" lvl="0" marL="0" rtl="0" algn="l">
              <a:spcBef>
                <a:spcPts val="0"/>
              </a:spcBef>
              <a:spcAft>
                <a:spcPts val="0"/>
              </a:spcAft>
              <a:buNone/>
            </a:pPr>
            <a:r>
              <a:t/>
            </a:r>
            <a:endParaRPr b="1"/>
          </a:p>
          <a:p>
            <a:pPr indent="0" lvl="0" marL="0" rtl="0" algn="l">
              <a:spcBef>
                <a:spcPts val="0"/>
              </a:spcBef>
              <a:spcAft>
                <a:spcPts val="0"/>
              </a:spcAft>
              <a:buNone/>
            </a:pPr>
            <a:r>
              <a:rPr lang="en">
                <a:latin typeface="Overpass Black"/>
                <a:ea typeface="Overpass Black"/>
                <a:cs typeface="Overpass Black"/>
                <a:sym typeface="Overpass Black"/>
              </a:rPr>
              <a:t>HOW TO ASSIGN THIS ACTIVITY:</a:t>
            </a:r>
            <a:endParaRPr>
              <a:latin typeface="Overpass Black"/>
              <a:ea typeface="Overpass Black"/>
              <a:cs typeface="Overpass Black"/>
              <a:sym typeface="Overpass Black"/>
            </a:endParaRPr>
          </a:p>
          <a:p>
            <a:pPr indent="-317500" lvl="0" marL="457200" rtl="0" algn="l">
              <a:spcBef>
                <a:spcPts val="0"/>
              </a:spcBef>
              <a:spcAft>
                <a:spcPts val="0"/>
              </a:spcAft>
              <a:buSzPts val="1400"/>
              <a:buChar char="●"/>
            </a:pPr>
            <a:r>
              <a:rPr lang="en">
                <a:latin typeface="Overpass"/>
                <a:ea typeface="Overpass"/>
                <a:cs typeface="Overpass"/>
                <a:sym typeface="Overpass"/>
              </a:rPr>
              <a:t>If you’re assigning this activity through Google Classroom, make sure to select </a:t>
            </a:r>
            <a:br>
              <a:rPr lang="en">
                <a:latin typeface="Overpass"/>
                <a:ea typeface="Overpass"/>
                <a:cs typeface="Overpass"/>
                <a:sym typeface="Overpass"/>
              </a:rPr>
            </a:br>
            <a:r>
              <a:rPr lang="en">
                <a:latin typeface="Overpass Black"/>
                <a:ea typeface="Overpass Black"/>
                <a:cs typeface="Overpass Black"/>
                <a:sym typeface="Overpass Black"/>
              </a:rPr>
              <a:t>“Make a copy for each student”</a:t>
            </a:r>
            <a:r>
              <a:rPr lang="en"/>
              <a:t> </a:t>
            </a:r>
            <a:r>
              <a:rPr lang="en">
                <a:latin typeface="Overpass"/>
                <a:ea typeface="Overpass"/>
                <a:cs typeface="Overpass"/>
                <a:sym typeface="Overpass"/>
              </a:rPr>
              <a:t>from the dropdown menu. </a:t>
            </a:r>
            <a:endParaRPr>
              <a:latin typeface="Overpass"/>
              <a:ea typeface="Overpass"/>
              <a:cs typeface="Overpass"/>
              <a:sym typeface="Overpass"/>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latin typeface="Overpass"/>
                <a:ea typeface="Overpass"/>
                <a:cs typeface="Overpass"/>
                <a:sym typeface="Overpass"/>
              </a:rPr>
              <a:t>If you’re using Microsoft Teams, you can also click</a:t>
            </a:r>
            <a:r>
              <a:rPr lang="en"/>
              <a:t> </a:t>
            </a:r>
            <a:r>
              <a:rPr lang="en">
                <a:latin typeface="Overpass Black"/>
                <a:ea typeface="Overpass Black"/>
                <a:cs typeface="Overpass Black"/>
                <a:sym typeface="Overpass Black"/>
              </a:rPr>
              <a:t>File </a:t>
            </a:r>
            <a:r>
              <a:rPr lang="en">
                <a:solidFill>
                  <a:srgbClr val="000000"/>
                </a:solidFill>
                <a:latin typeface="Overpass Black"/>
                <a:ea typeface="Overpass Black"/>
                <a:cs typeface="Overpass Black"/>
                <a:sym typeface="Overpass Black"/>
              </a:rPr>
              <a:t>→</a:t>
            </a:r>
            <a:r>
              <a:rPr lang="en">
                <a:latin typeface="Overpass Black"/>
                <a:ea typeface="Overpass Black"/>
                <a:cs typeface="Overpass Black"/>
                <a:sym typeface="Overpass Black"/>
              </a:rPr>
              <a:t> Download </a:t>
            </a:r>
            <a:r>
              <a:rPr lang="en">
                <a:solidFill>
                  <a:srgbClr val="000000"/>
                </a:solidFill>
                <a:latin typeface="Overpass Black"/>
                <a:ea typeface="Overpass Black"/>
                <a:cs typeface="Overpass Black"/>
                <a:sym typeface="Overpass Black"/>
              </a:rPr>
              <a:t>→ </a:t>
            </a:r>
            <a:br>
              <a:rPr lang="en">
                <a:solidFill>
                  <a:srgbClr val="000000"/>
                </a:solidFill>
                <a:latin typeface="Overpass Black"/>
                <a:ea typeface="Overpass Black"/>
                <a:cs typeface="Overpass Black"/>
                <a:sym typeface="Overpass Black"/>
              </a:rPr>
            </a:br>
            <a:r>
              <a:rPr lang="en">
                <a:solidFill>
                  <a:srgbClr val="000000"/>
                </a:solidFill>
                <a:latin typeface="Overpass Black"/>
                <a:ea typeface="Overpass Black"/>
                <a:cs typeface="Overpass Black"/>
                <a:sym typeface="Overpass Black"/>
              </a:rPr>
              <a:t>Microsoft Powerpoint </a:t>
            </a:r>
            <a:r>
              <a:rPr lang="en">
                <a:solidFill>
                  <a:srgbClr val="000000"/>
                </a:solidFill>
                <a:latin typeface="Overpass"/>
                <a:ea typeface="Overpass"/>
                <a:cs typeface="Overpass"/>
                <a:sym typeface="Overpass"/>
              </a:rPr>
              <a:t>for a version of this activity that you can upload to Teams.</a:t>
            </a:r>
            <a:endParaRPr>
              <a:solidFill>
                <a:srgbClr val="000000"/>
              </a:solidFill>
              <a:latin typeface="Overpass"/>
              <a:ea typeface="Overpass"/>
              <a:cs typeface="Overpass"/>
              <a:sym typeface="Overpass"/>
            </a:endParaRPr>
          </a:p>
          <a:p>
            <a:pPr indent="0" lvl="0" marL="0" rtl="0" algn="l">
              <a:spcBef>
                <a:spcPts val="0"/>
              </a:spcBef>
              <a:spcAft>
                <a:spcPts val="0"/>
              </a:spcAft>
              <a:buNone/>
            </a:pPr>
            <a:r>
              <a:t/>
            </a:r>
            <a:endParaRPr/>
          </a:p>
          <a:p>
            <a:pPr indent="-317500" lvl="0" marL="457200" rtl="0" algn="l">
              <a:spcBef>
                <a:spcPts val="0"/>
              </a:spcBef>
              <a:spcAft>
                <a:spcPts val="0"/>
              </a:spcAft>
              <a:buClr>
                <a:srgbClr val="000000"/>
              </a:buClr>
              <a:buSzPts val="1400"/>
              <a:buFont typeface="Overpass"/>
              <a:buChar char="●"/>
            </a:pPr>
            <a:r>
              <a:rPr lang="en">
                <a:solidFill>
                  <a:srgbClr val="000000"/>
                </a:solidFill>
                <a:latin typeface="Overpass"/>
                <a:ea typeface="Overpass"/>
                <a:cs typeface="Overpass"/>
                <a:sym typeface="Overpass"/>
              </a:rPr>
              <a:t>You can also </a:t>
            </a:r>
            <a:r>
              <a:rPr lang="en">
                <a:latin typeface="Overpass"/>
                <a:ea typeface="Overpass"/>
                <a:cs typeface="Overpass"/>
                <a:sym typeface="Overpass"/>
              </a:rPr>
              <a:t>have</a:t>
            </a:r>
            <a:r>
              <a:rPr lang="en">
                <a:solidFill>
                  <a:srgbClr val="000000"/>
                </a:solidFill>
                <a:latin typeface="Overpass"/>
                <a:ea typeface="Overpass"/>
                <a:cs typeface="Overpass"/>
                <a:sym typeface="Overpass"/>
              </a:rPr>
              <a:t> your students make their own copies of this activity:</a:t>
            </a:r>
            <a:endParaRPr>
              <a:solidFill>
                <a:srgbClr val="000000"/>
              </a:solidFill>
              <a:latin typeface="Overpass"/>
              <a:ea typeface="Overpass"/>
              <a:cs typeface="Overpass"/>
              <a:sym typeface="Overpass"/>
            </a:endParaRPr>
          </a:p>
          <a:p>
            <a:pPr indent="-317500" lvl="1" marL="914400" rtl="0" algn="l">
              <a:spcBef>
                <a:spcPts val="0"/>
              </a:spcBef>
              <a:spcAft>
                <a:spcPts val="0"/>
              </a:spcAft>
              <a:buClr>
                <a:srgbClr val="000000"/>
              </a:buClr>
              <a:buSzPts val="1400"/>
              <a:buChar char="○"/>
            </a:pPr>
            <a:r>
              <a:rPr lang="en">
                <a:solidFill>
                  <a:srgbClr val="000000"/>
                </a:solidFill>
                <a:latin typeface="Overpass"/>
                <a:ea typeface="Overpass"/>
                <a:cs typeface="Overpass"/>
                <a:sym typeface="Overpass"/>
              </a:rPr>
              <a:t>Click the</a:t>
            </a:r>
            <a:r>
              <a:rPr lang="en">
                <a:solidFill>
                  <a:srgbClr val="000000"/>
                </a:solidFill>
                <a:latin typeface="Overpass Black"/>
                <a:ea typeface="Overpass Black"/>
                <a:cs typeface="Overpass Black"/>
                <a:sym typeface="Overpass Black"/>
              </a:rPr>
              <a:t> Share </a:t>
            </a:r>
            <a:r>
              <a:rPr lang="en">
                <a:solidFill>
                  <a:srgbClr val="000000"/>
                </a:solidFill>
                <a:latin typeface="Overpass"/>
                <a:ea typeface="Overpass"/>
                <a:cs typeface="Overpass"/>
                <a:sym typeface="Overpass"/>
              </a:rPr>
              <a:t>button at the top-right</a:t>
            </a:r>
            <a:endParaRPr>
              <a:solidFill>
                <a:srgbClr val="000000"/>
              </a:solidFill>
              <a:latin typeface="Overpass"/>
              <a:ea typeface="Overpass"/>
              <a:cs typeface="Overpass"/>
              <a:sym typeface="Overpass"/>
            </a:endParaRPr>
          </a:p>
          <a:p>
            <a:pPr indent="-317500" lvl="1" marL="914400" rtl="0" algn="l">
              <a:spcBef>
                <a:spcPts val="0"/>
              </a:spcBef>
              <a:spcAft>
                <a:spcPts val="0"/>
              </a:spcAft>
              <a:buClr>
                <a:srgbClr val="000000"/>
              </a:buClr>
              <a:buSzPts val="1400"/>
              <a:buChar char="○"/>
            </a:pPr>
            <a:r>
              <a:rPr lang="en">
                <a:solidFill>
                  <a:srgbClr val="000000"/>
                </a:solidFill>
                <a:latin typeface="Overpass"/>
                <a:ea typeface="Overpass"/>
                <a:cs typeface="Overpass"/>
                <a:sym typeface="Overpass"/>
              </a:rPr>
              <a:t>Click</a:t>
            </a:r>
            <a:r>
              <a:rPr lang="en">
                <a:solidFill>
                  <a:srgbClr val="000000"/>
                </a:solidFill>
                <a:latin typeface="Overpass Black"/>
                <a:ea typeface="Overpass Black"/>
                <a:cs typeface="Overpass Black"/>
                <a:sym typeface="Overpass Black"/>
              </a:rPr>
              <a:t> “Copy Link,”</a:t>
            </a:r>
            <a:r>
              <a:rPr lang="en">
                <a:solidFill>
                  <a:srgbClr val="000000"/>
                </a:solidFill>
                <a:latin typeface="Overpass"/>
                <a:ea typeface="Overpass"/>
                <a:cs typeface="Overpass"/>
                <a:sym typeface="Overpass"/>
              </a:rPr>
              <a:t> then paste the URL into an email or assignment (don’t share it yet!)</a:t>
            </a:r>
            <a:endParaRPr>
              <a:solidFill>
                <a:srgbClr val="000000"/>
              </a:solidFill>
              <a:latin typeface="Overpass"/>
              <a:ea typeface="Overpass"/>
              <a:cs typeface="Overpass"/>
              <a:sym typeface="Overpass"/>
            </a:endParaRPr>
          </a:p>
          <a:p>
            <a:pPr indent="-317500" lvl="1" marL="914400" rtl="0" algn="l">
              <a:spcBef>
                <a:spcPts val="0"/>
              </a:spcBef>
              <a:spcAft>
                <a:spcPts val="0"/>
              </a:spcAft>
              <a:buClr>
                <a:srgbClr val="000000"/>
              </a:buClr>
              <a:buSzPts val="1400"/>
              <a:buChar char="○"/>
            </a:pPr>
            <a:r>
              <a:rPr lang="en">
                <a:solidFill>
                  <a:srgbClr val="000000"/>
                </a:solidFill>
                <a:latin typeface="Overpass"/>
                <a:ea typeface="Overpass"/>
                <a:cs typeface="Overpass"/>
                <a:sym typeface="Overpass"/>
              </a:rPr>
              <a:t>At the end of the URL, change the word </a:t>
            </a:r>
            <a:r>
              <a:rPr b="1" lang="en">
                <a:solidFill>
                  <a:srgbClr val="000000"/>
                </a:solidFill>
              </a:rPr>
              <a:t>edit</a:t>
            </a:r>
            <a:r>
              <a:rPr lang="en">
                <a:solidFill>
                  <a:srgbClr val="000000"/>
                </a:solidFill>
                <a:latin typeface="Overpass"/>
                <a:ea typeface="Overpass"/>
                <a:cs typeface="Overpass"/>
                <a:sym typeface="Overpass"/>
              </a:rPr>
              <a:t> to </a:t>
            </a:r>
            <a:r>
              <a:rPr b="1" lang="en">
                <a:solidFill>
                  <a:srgbClr val="000000"/>
                </a:solidFill>
              </a:rPr>
              <a:t>copy</a:t>
            </a:r>
            <a:r>
              <a:rPr lang="en">
                <a:solidFill>
                  <a:srgbClr val="000000"/>
                </a:solidFill>
                <a:latin typeface="Overpass"/>
                <a:ea typeface="Overpass"/>
                <a:cs typeface="Overpass"/>
                <a:sym typeface="Overpass"/>
              </a:rPr>
              <a:t>, like so:</a:t>
            </a:r>
            <a:endParaRPr>
              <a:solidFill>
                <a:srgbClr val="000000"/>
              </a:solidFill>
              <a:latin typeface="Overpass"/>
              <a:ea typeface="Overpass"/>
              <a:cs typeface="Overpass"/>
              <a:sym typeface="Overpass"/>
            </a:endParaRPr>
          </a:p>
          <a:p>
            <a:pPr indent="0" lvl="0" marL="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latin typeface="Overpass"/>
                <a:ea typeface="Overpass"/>
                <a:cs typeface="Overpass"/>
                <a:sym typeface="Overpass"/>
              </a:rPr>
              <a:t>https://docs.google.com/presentation/d/[. . . ]</a:t>
            </a:r>
            <a:r>
              <a:rPr lang="en" u="sng">
                <a:solidFill>
                  <a:srgbClr val="000000"/>
                </a:solidFill>
              </a:rPr>
              <a:t>/</a:t>
            </a:r>
            <a:r>
              <a:rPr lang="en" u="sng">
                <a:solidFill>
                  <a:srgbClr val="000000"/>
                </a:solidFill>
                <a:highlight>
                  <a:srgbClr val="FFF200"/>
                </a:highlight>
                <a:latin typeface="Overpass Black"/>
                <a:ea typeface="Overpass Black"/>
                <a:cs typeface="Overpass Black"/>
                <a:sym typeface="Overpass Black"/>
              </a:rPr>
              <a:t>edit</a:t>
            </a:r>
            <a:r>
              <a:rPr lang="en" u="sng">
                <a:solidFill>
                  <a:srgbClr val="000000"/>
                </a:solidFill>
                <a:latin typeface="Overpass"/>
                <a:ea typeface="Overpass"/>
                <a:cs typeface="Overpass"/>
                <a:sym typeface="Overpass"/>
              </a:rPr>
              <a:t>?usp=sharing</a:t>
            </a:r>
            <a:endParaRPr u="sng">
              <a:solidFill>
                <a:srgbClr val="000000"/>
              </a:solidFill>
              <a:latin typeface="Overpass"/>
              <a:ea typeface="Overpass"/>
              <a:cs typeface="Overpass"/>
              <a:sym typeface="Overpass"/>
            </a:endParaRPr>
          </a:p>
          <a:p>
            <a:pPr indent="0" lvl="0" marL="457200" rtl="0" algn="l">
              <a:spcBef>
                <a:spcPts val="0"/>
              </a:spcBef>
              <a:spcAft>
                <a:spcPts val="0"/>
              </a:spcAft>
              <a:buNone/>
            </a:pPr>
            <a:r>
              <a:t/>
            </a:r>
            <a:endParaRPr>
              <a:solidFill>
                <a:srgbClr val="000000"/>
              </a:solidFill>
            </a:endParaRPr>
          </a:p>
          <a:p>
            <a:pPr indent="0" lvl="0" marL="45720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latin typeface="Overpass"/>
                <a:ea typeface="Overpass"/>
                <a:cs typeface="Overpass"/>
                <a:sym typeface="Overpass"/>
              </a:rPr>
              <a:t>https://docs.google.com/pr</a:t>
            </a:r>
            <a:r>
              <a:rPr lang="en" u="sng">
                <a:latin typeface="Overpass"/>
                <a:ea typeface="Overpass"/>
                <a:cs typeface="Overpass"/>
                <a:sym typeface="Overpass"/>
              </a:rPr>
              <a:t>esentation/d/[. . . ]/</a:t>
            </a:r>
            <a:r>
              <a:rPr lang="en" u="sng">
                <a:highlight>
                  <a:srgbClr val="FFF200"/>
                </a:highlight>
                <a:latin typeface="Overpass Black"/>
                <a:ea typeface="Overpass Black"/>
                <a:cs typeface="Overpass Black"/>
                <a:sym typeface="Overpass Black"/>
              </a:rPr>
              <a:t>copy</a:t>
            </a:r>
            <a:r>
              <a:rPr lang="en" u="sng">
                <a:latin typeface="Overpass"/>
                <a:ea typeface="Overpass"/>
                <a:cs typeface="Overpass"/>
                <a:sym typeface="Overpass"/>
              </a:rPr>
              <a:t>?usp=sharing</a:t>
            </a:r>
            <a:endParaRPr u="sng">
              <a:solidFill>
                <a:srgbClr val="000000"/>
              </a:solidFill>
              <a:latin typeface="Overpass"/>
              <a:ea typeface="Overpass"/>
              <a:cs typeface="Overpass"/>
              <a:sym typeface="Overpass"/>
            </a:endParaRPr>
          </a:p>
          <a:p>
            <a:pPr indent="0" lvl="0" marL="0" rtl="0" algn="l">
              <a:spcBef>
                <a:spcPts val="0"/>
              </a:spcBef>
              <a:spcAft>
                <a:spcPts val="0"/>
              </a:spcAft>
              <a:buNone/>
            </a:pPr>
            <a:r>
              <a:t/>
            </a:r>
            <a:endParaRPr/>
          </a:p>
          <a:p>
            <a:pPr indent="0" lvl="0" marL="0" rtl="0" algn="l">
              <a:spcBef>
                <a:spcPts val="0"/>
              </a:spcBef>
              <a:spcAft>
                <a:spcPts val="0"/>
              </a:spcAft>
              <a:buNone/>
            </a:pPr>
            <a:r>
              <a:rPr lang="en" sz="2800">
                <a:solidFill>
                  <a:srgbClr val="FF0000"/>
                </a:solidFill>
                <a:latin typeface="Bitter Thin"/>
                <a:ea typeface="Bitter Thin"/>
                <a:cs typeface="Bitter Thin"/>
                <a:sym typeface="Bitter Thin"/>
              </a:rPr>
              <a:t>Don’t forget: Delete this slide before sharing the activity with students.</a:t>
            </a:r>
            <a:endParaRPr sz="2800">
              <a:solidFill>
                <a:srgbClr val="FF0000"/>
              </a:solidFill>
              <a:latin typeface="Bitter Thin"/>
              <a:ea typeface="Bitter Thin"/>
              <a:cs typeface="Bitter Thin"/>
              <a:sym typeface="Bitter Thin"/>
            </a:endParaRPr>
          </a:p>
          <a:p>
            <a:pPr indent="0" lvl="0" marL="0" rtl="0" algn="l">
              <a:spcBef>
                <a:spcPts val="0"/>
              </a:spcBef>
              <a:spcAft>
                <a:spcPts val="0"/>
              </a:spcAft>
              <a:buNone/>
            </a:pPr>
            <a:r>
              <a:t/>
            </a:r>
            <a:endParaRPr b="1" sz="1600">
              <a:solidFill>
                <a:srgbClr val="CC0000"/>
              </a:solidFill>
            </a:endParaRPr>
          </a:p>
          <a:p>
            <a:pPr indent="0" lvl="0" marL="0" rtl="0" algn="l">
              <a:spcBef>
                <a:spcPts val="0"/>
              </a:spcBef>
              <a:spcAft>
                <a:spcPts val="0"/>
              </a:spcAft>
              <a:buNone/>
            </a:pPr>
            <a:r>
              <a:rPr lang="en">
                <a:latin typeface="Overpass"/>
                <a:ea typeface="Overpass"/>
                <a:cs typeface="Overpass"/>
                <a:sym typeface="Overpass"/>
              </a:rPr>
              <a:t>Thank you for teaching with </a:t>
            </a:r>
            <a:r>
              <a:rPr i="1" lang="en">
                <a:latin typeface="Overpass"/>
                <a:ea typeface="Overpass"/>
                <a:cs typeface="Overpass"/>
                <a:sym typeface="Overpass"/>
              </a:rPr>
              <a:t>The New York Times Upfront</a:t>
            </a:r>
            <a:r>
              <a:rPr lang="en">
                <a:latin typeface="Overpass"/>
                <a:ea typeface="Overpass"/>
                <a:cs typeface="Overpass"/>
                <a:sym typeface="Overpass"/>
              </a:rPr>
              <a:t>!</a:t>
            </a:r>
            <a:endParaRPr>
              <a:latin typeface="Overpass"/>
              <a:ea typeface="Overpass"/>
              <a:cs typeface="Overpass"/>
              <a:sym typeface="Overpas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Continue the Journey">
  <p:cSld name="CUSTOM_4_1_1">
    <p:spTree>
      <p:nvGrpSpPr>
        <p:cNvPr id="64" name="Shape 64"/>
        <p:cNvGrpSpPr/>
        <p:nvPr/>
      </p:nvGrpSpPr>
      <p:grpSpPr>
        <a:xfrm>
          <a:off x="0" y="0"/>
          <a:ext cx="0" cy="0"/>
          <a:chOff x="0" y="0"/>
          <a:chExt cx="0" cy="0"/>
        </a:xfrm>
      </p:grpSpPr>
      <p:sp>
        <p:nvSpPr>
          <p:cNvPr id="65" name="Google Shape;65;p11"/>
          <p:cNvSpPr txBox="1"/>
          <p:nvPr/>
        </p:nvSpPr>
        <p:spPr>
          <a:xfrm>
            <a:off x="457300" y="1303325"/>
            <a:ext cx="8743800" cy="74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FF0000"/>
                </a:solidFill>
                <a:latin typeface="Bitter Thin"/>
                <a:ea typeface="Bitter Thin"/>
                <a:cs typeface="Bitter Thin"/>
                <a:sym typeface="Bitter Thin"/>
              </a:rPr>
              <a:t>Choose one of these tasks. Click on the button to follow the link, </a:t>
            </a:r>
            <a:br>
              <a:rPr lang="en" sz="2000">
                <a:solidFill>
                  <a:srgbClr val="FF0000"/>
                </a:solidFill>
                <a:latin typeface="Bitter Thin"/>
                <a:ea typeface="Bitter Thin"/>
                <a:cs typeface="Bitter Thin"/>
                <a:sym typeface="Bitter Thin"/>
              </a:rPr>
            </a:br>
            <a:r>
              <a:rPr lang="en" sz="2000">
                <a:solidFill>
                  <a:srgbClr val="FF0000"/>
                </a:solidFill>
                <a:latin typeface="Bitter Thin"/>
                <a:ea typeface="Bitter Thin"/>
                <a:cs typeface="Bitter Thin"/>
                <a:sym typeface="Bitter Thin"/>
              </a:rPr>
              <a:t>then write your response on the next slide.</a:t>
            </a:r>
            <a:endParaRPr sz="2000">
              <a:solidFill>
                <a:srgbClr val="FF0000"/>
              </a:solidFill>
              <a:latin typeface="Bitter Thin"/>
              <a:ea typeface="Bitter Thin"/>
              <a:cs typeface="Bitter Thin"/>
              <a:sym typeface="Bitter Thin"/>
            </a:endParaRPr>
          </a:p>
        </p:txBody>
      </p:sp>
      <p:sp>
        <p:nvSpPr>
          <p:cNvPr id="66" name="Google Shape;66;p11"/>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1"/>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6. Continue the Learning Journey</a:t>
            </a:r>
            <a:endParaRPr sz="4000">
              <a:solidFill>
                <a:srgbClr val="FFFFFF"/>
              </a:solidFill>
              <a:latin typeface="Overpass Black"/>
              <a:ea typeface="Overpass Black"/>
              <a:cs typeface="Overpass Black"/>
              <a:sym typeface="Overpass Black"/>
            </a:endParaRPr>
          </a:p>
        </p:txBody>
      </p:sp>
      <p:graphicFrame>
        <p:nvGraphicFramePr>
          <p:cNvPr id="68" name="Google Shape;68;p11"/>
          <p:cNvGraphicFramePr/>
          <p:nvPr/>
        </p:nvGraphicFramePr>
        <p:xfrm>
          <a:off x="457300" y="2125025"/>
          <a:ext cx="3000000" cy="3000000"/>
        </p:xfrm>
        <a:graphic>
          <a:graphicData uri="http://schemas.openxmlformats.org/drawingml/2006/table">
            <a:tbl>
              <a:tblPr>
                <a:noFill/>
                <a:tableStyleId>{3D77A313-2A98-4DBA-904C-D792441C9766}</a:tableStyleId>
              </a:tblPr>
              <a:tblGrid>
                <a:gridCol w="4343300"/>
                <a:gridCol w="4400500"/>
              </a:tblGrid>
              <a:tr h="4844250">
                <a:tc>
                  <a:txBody>
                    <a:bodyPr/>
                    <a:lstStyle/>
                    <a:p>
                      <a:pPr indent="0" lvl="0" marL="0" rtl="0" algn="l">
                        <a:lnSpc>
                          <a:spcPct val="100000"/>
                        </a:lnSpc>
                        <a:spcBef>
                          <a:spcPts val="1000"/>
                        </a:spcBef>
                        <a:spcAft>
                          <a:spcPts val="0"/>
                        </a:spcAft>
                        <a:buClr>
                          <a:schemeClr val="dk1"/>
                        </a:buClr>
                        <a:buSzPts val="1100"/>
                        <a:buFont typeface="Arial"/>
                        <a:buNone/>
                      </a:pPr>
                      <a:r>
                        <a:t/>
                      </a:r>
                      <a:endParaRPr sz="1800">
                        <a:latin typeface="Overpass"/>
                        <a:ea typeface="Overpass"/>
                        <a:cs typeface="Overpass"/>
                        <a:sym typeface="Overpass"/>
                      </a:endParaRPr>
                    </a:p>
                    <a:p>
                      <a:pPr indent="0" lvl="0" marL="0" rtl="0" algn="l">
                        <a:lnSpc>
                          <a:spcPct val="100000"/>
                        </a:lnSpc>
                        <a:spcBef>
                          <a:spcPts val="1000"/>
                        </a:spcBef>
                        <a:spcAft>
                          <a:spcPts val="0"/>
                        </a:spcAft>
                        <a:buClr>
                          <a:schemeClr val="dk1"/>
                        </a:buClr>
                        <a:buSzPts val="1100"/>
                        <a:buFont typeface="Arial"/>
                        <a:buNone/>
                      </a:pPr>
                      <a:r>
                        <a:rPr lang="en" sz="1800">
                          <a:latin typeface="Overpass"/>
                          <a:ea typeface="Overpass"/>
                          <a:cs typeface="Overpass"/>
                          <a:sym typeface="Overpass"/>
                        </a:rPr>
                        <a:t>Delve into another debate concerning women in the military: whether women should have to register for the draft. </a:t>
                      </a:r>
                      <a:r>
                        <a:rPr lang="en" sz="1200">
                          <a:solidFill>
                            <a:schemeClr val="dk1"/>
                          </a:solidFill>
                        </a:rPr>
                        <a:t> </a:t>
                      </a:r>
                      <a:r>
                        <a:rPr lang="en" sz="1800">
                          <a:solidFill>
                            <a:schemeClr val="dk1"/>
                          </a:solidFill>
                          <a:latin typeface="Overpass"/>
                          <a:ea typeface="Overpass"/>
                          <a:cs typeface="Overpass"/>
                          <a:sym typeface="Overpass"/>
                        </a:rPr>
                        <a:t>Read this article from a past issue of </a:t>
                      </a:r>
                      <a:r>
                        <a:rPr i="1" lang="en" sz="1800">
                          <a:solidFill>
                            <a:schemeClr val="dk1"/>
                          </a:solidFill>
                          <a:latin typeface="Overpass"/>
                          <a:ea typeface="Overpass"/>
                          <a:cs typeface="Overpass"/>
                          <a:sym typeface="Overpass"/>
                        </a:rPr>
                        <a:t>Upfront</a:t>
                      </a:r>
                      <a:r>
                        <a:rPr lang="en" sz="1800">
                          <a:solidFill>
                            <a:schemeClr val="dk1"/>
                          </a:solidFill>
                          <a:latin typeface="Overpass"/>
                          <a:ea typeface="Overpass"/>
                          <a:cs typeface="Overpass"/>
                          <a:sym typeface="Overpass"/>
                        </a:rPr>
                        <a:t> on the topic. Then write an argumentative essay, taking a side. Support your opinion with evidence from the articles.</a:t>
                      </a:r>
                      <a:endParaRPr sz="1800">
                        <a:latin typeface="Overpass"/>
                        <a:ea typeface="Overpass"/>
                        <a:cs typeface="Overpass"/>
                        <a:sym typeface="Overpas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1000"/>
                        </a:spcBef>
                        <a:spcAft>
                          <a:spcPts val="0"/>
                        </a:spcAft>
                        <a:buNone/>
                      </a:pPr>
                      <a:r>
                        <a:t/>
                      </a:r>
                      <a:endParaRPr sz="1800">
                        <a:latin typeface="Overpass"/>
                        <a:ea typeface="Overpass"/>
                        <a:cs typeface="Overpass"/>
                        <a:sym typeface="Overpass"/>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Overpass"/>
                          <a:ea typeface="Overpass"/>
                          <a:cs typeface="Overpass"/>
                          <a:sym typeface="Overpass"/>
                        </a:rPr>
                        <a:t>Rewatch the video and read this article from a past issue of </a:t>
                      </a:r>
                      <a:r>
                        <a:rPr i="1" lang="en" sz="1800">
                          <a:solidFill>
                            <a:schemeClr val="dk1"/>
                          </a:solidFill>
                          <a:latin typeface="Overpass"/>
                          <a:ea typeface="Overpass"/>
                          <a:cs typeface="Overpass"/>
                          <a:sym typeface="Overpass"/>
                        </a:rPr>
                        <a:t>Upfront</a:t>
                      </a:r>
                      <a:r>
                        <a:rPr lang="en" sz="1800">
                          <a:solidFill>
                            <a:schemeClr val="dk1"/>
                          </a:solidFill>
                          <a:latin typeface="Overpass"/>
                          <a:ea typeface="Overpass"/>
                          <a:cs typeface="Overpass"/>
                          <a:sym typeface="Overpass"/>
                        </a:rPr>
                        <a:t> about women in combat. Then write a response, discussing how women’s roles in the military have changed over time, since the nation’s founding. What challenges do women in the military face today?</a:t>
                      </a:r>
                      <a:endParaRPr sz="1800">
                        <a:latin typeface="Overpass"/>
                        <a:ea typeface="Overpass"/>
                        <a:cs typeface="Overpass"/>
                        <a:sym typeface="Overpas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
        <p:nvSpPr>
          <p:cNvPr id="69" name="Google Shape;69;p11"/>
          <p:cNvSpPr/>
          <p:nvPr/>
        </p:nvSpPr>
        <p:spPr>
          <a:xfrm>
            <a:off x="4915000" y="2256800"/>
            <a:ext cx="41148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chemeClr val="lt1"/>
                </a:solidFill>
                <a:latin typeface="Bitter Thin"/>
                <a:ea typeface="Bitter Thin"/>
                <a:cs typeface="Bitter Thin"/>
                <a:sym typeface="Bitter Thin"/>
              </a:rPr>
              <a:t>2. Women in combat</a:t>
            </a:r>
            <a:endParaRPr sz="1800">
              <a:solidFill>
                <a:srgbClr val="FFFFFF"/>
              </a:solidFill>
              <a:latin typeface="Roboto Black"/>
              <a:ea typeface="Roboto Black"/>
              <a:cs typeface="Roboto Black"/>
              <a:sym typeface="Roboto Black"/>
            </a:endParaRPr>
          </a:p>
        </p:txBody>
      </p:sp>
      <p:sp>
        <p:nvSpPr>
          <p:cNvPr id="70" name="Google Shape;70;p11"/>
          <p:cNvSpPr/>
          <p:nvPr/>
        </p:nvSpPr>
        <p:spPr>
          <a:xfrm>
            <a:off x="545650" y="2256800"/>
            <a:ext cx="41148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Bitter Thin"/>
                <a:ea typeface="Bitter Thin"/>
                <a:cs typeface="Bitter Thin"/>
                <a:sym typeface="Bitter Thin"/>
              </a:rPr>
              <a:t>1. Debate over the draft</a:t>
            </a:r>
            <a:endParaRPr sz="1800">
              <a:solidFill>
                <a:srgbClr val="FFFFFF"/>
              </a:solidFill>
              <a:latin typeface="Bitter Thin"/>
              <a:ea typeface="Bitter Thin"/>
              <a:cs typeface="Bitter Thin"/>
              <a:sym typeface="Bitter Thin"/>
            </a:endParaRPr>
          </a:p>
        </p:txBody>
      </p:sp>
      <p:sp>
        <p:nvSpPr>
          <p:cNvPr id="71" name="Google Shape;71;p11"/>
          <p:cNvSpPr/>
          <p:nvPr/>
        </p:nvSpPr>
        <p:spPr>
          <a:xfrm>
            <a:off x="1264450" y="6219375"/>
            <a:ext cx="2628000" cy="452700"/>
          </a:xfrm>
          <a:prstGeom prst="roundRect">
            <a:avLst>
              <a:gd fmla="val 16667" name="adj"/>
            </a:avLst>
          </a:prstGeom>
          <a:solidFill>
            <a:srgbClr val="0B5394"/>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Bitter Thin"/>
                <a:ea typeface="Bitter Thin"/>
                <a:cs typeface="Bitter Thin"/>
                <a:sym typeface="Bitter Thin"/>
              </a:rPr>
              <a:t>Read the Article</a:t>
            </a:r>
            <a:endParaRPr sz="2000">
              <a:solidFill>
                <a:srgbClr val="FFFFFF"/>
              </a:solidFill>
              <a:latin typeface="Bitter Thin"/>
              <a:ea typeface="Bitter Thin"/>
              <a:cs typeface="Bitter Thin"/>
              <a:sym typeface="Bitter Thin"/>
            </a:endParaRPr>
          </a:p>
        </p:txBody>
      </p:sp>
      <p:sp>
        <p:nvSpPr>
          <p:cNvPr id="72" name="Google Shape;72;p11"/>
          <p:cNvSpPr/>
          <p:nvPr/>
        </p:nvSpPr>
        <p:spPr>
          <a:xfrm>
            <a:off x="5647000" y="5444525"/>
            <a:ext cx="2628000" cy="452700"/>
          </a:xfrm>
          <a:prstGeom prst="roundRect">
            <a:avLst>
              <a:gd fmla="val 16667" name="adj"/>
            </a:avLst>
          </a:prstGeom>
          <a:solidFill>
            <a:srgbClr val="0B5394"/>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Bitter Thin"/>
                <a:ea typeface="Bitter Thin"/>
                <a:cs typeface="Bitter Thin"/>
                <a:sym typeface="Bitter Thin"/>
              </a:rPr>
              <a:t>Watch the Video</a:t>
            </a:r>
            <a:endParaRPr sz="2000">
              <a:solidFill>
                <a:srgbClr val="FFFFFF"/>
              </a:solidFill>
              <a:latin typeface="Bitter Thin"/>
              <a:ea typeface="Bitter Thin"/>
              <a:cs typeface="Bitter Thin"/>
              <a:sym typeface="Bitter Thin"/>
            </a:endParaRPr>
          </a:p>
        </p:txBody>
      </p:sp>
      <p:sp>
        <p:nvSpPr>
          <p:cNvPr id="73" name="Google Shape;73;p11"/>
          <p:cNvSpPr/>
          <p:nvPr/>
        </p:nvSpPr>
        <p:spPr>
          <a:xfrm>
            <a:off x="5647000" y="6219375"/>
            <a:ext cx="2628000" cy="452700"/>
          </a:xfrm>
          <a:prstGeom prst="roundRect">
            <a:avLst>
              <a:gd fmla="val 16667" name="adj"/>
            </a:avLst>
          </a:prstGeom>
          <a:solidFill>
            <a:srgbClr val="0B5394"/>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Bitter Thin"/>
                <a:ea typeface="Bitter Thin"/>
                <a:cs typeface="Bitter Thin"/>
                <a:sym typeface="Bitter Thin"/>
              </a:rPr>
              <a:t>Read the Article</a:t>
            </a:r>
            <a:endParaRPr sz="2000">
              <a:solidFill>
                <a:srgbClr val="FFFFFF"/>
              </a:solidFill>
              <a:latin typeface="Bitter Thin"/>
              <a:ea typeface="Bitter Thin"/>
              <a:cs typeface="Bitter Thin"/>
              <a:sym typeface="Bitter Th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Continue the Journey pt.II">
  <p:cSld name="CUSTOM_4_1_1_1">
    <p:spTree>
      <p:nvGrpSpPr>
        <p:cNvPr id="74" name="Shape 74"/>
        <p:cNvGrpSpPr/>
        <p:nvPr/>
      </p:nvGrpSpPr>
      <p:grpSpPr>
        <a:xfrm>
          <a:off x="0" y="0"/>
          <a:ext cx="0" cy="0"/>
          <a:chOff x="0" y="0"/>
          <a:chExt cx="0" cy="0"/>
        </a:xfrm>
      </p:grpSpPr>
      <p:sp>
        <p:nvSpPr>
          <p:cNvPr id="75" name="Google Shape;75;p12"/>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76" name="Google Shape;76;p12"/>
          <p:cNvSpPr txBox="1"/>
          <p:nvPr/>
        </p:nvSpPr>
        <p:spPr>
          <a:xfrm>
            <a:off x="536350" y="1488931"/>
            <a:ext cx="8320800" cy="45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I chose task number:</a:t>
            </a:r>
            <a:endParaRPr b="1" sz="2100">
              <a:latin typeface="Overpass"/>
              <a:ea typeface="Overpass"/>
              <a:cs typeface="Overpass"/>
              <a:sym typeface="Overpass"/>
            </a:endParaRPr>
          </a:p>
        </p:txBody>
      </p:sp>
      <p:sp>
        <p:nvSpPr>
          <p:cNvPr id="77" name="Google Shape;77;p12"/>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2"/>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6. Continue the Learning Journey</a:t>
            </a:r>
            <a:r>
              <a:rPr lang="en" sz="1800">
                <a:solidFill>
                  <a:srgbClr val="FFFFFF"/>
                </a:solidFill>
                <a:latin typeface="Overpass Black"/>
                <a:ea typeface="Overpass Black"/>
                <a:cs typeface="Overpass Black"/>
                <a:sym typeface="Overpass Black"/>
              </a:rPr>
              <a:t>(continued)</a:t>
            </a:r>
            <a:endParaRPr sz="4000">
              <a:solidFill>
                <a:srgbClr val="FFFFFF"/>
              </a:solidFill>
              <a:latin typeface="Overpass Black"/>
              <a:ea typeface="Overpass Black"/>
              <a:cs typeface="Overpass Black"/>
              <a:sym typeface="Overpass Blac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OC">
  <p:cSld name="CUSTOM">
    <p:spTree>
      <p:nvGrpSpPr>
        <p:cNvPr id="16" name="Shape 16"/>
        <p:cNvGrpSpPr/>
        <p:nvPr/>
      </p:nvGrpSpPr>
      <p:grpSpPr>
        <a:xfrm>
          <a:off x="0" y="0"/>
          <a:ext cx="0" cy="0"/>
          <a:chOff x="0" y="0"/>
          <a:chExt cx="0" cy="0"/>
        </a:xfrm>
      </p:grpSpPr>
      <p:sp>
        <p:nvSpPr>
          <p:cNvPr id="17" name="Google Shape;17;p3"/>
          <p:cNvSpPr txBox="1"/>
          <p:nvPr>
            <p:ph idx="1" type="body"/>
          </p:nvPr>
        </p:nvSpPr>
        <p:spPr>
          <a:xfrm>
            <a:off x="564900" y="3173675"/>
            <a:ext cx="3591600" cy="28218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18" name="Google Shape;18;p3"/>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nvSpPr>
        <p:spPr>
          <a:xfrm>
            <a:off x="3544850" y="143725"/>
            <a:ext cx="1046100" cy="4527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rPr b="1" lang="en" sz="2000">
                <a:latin typeface="Overpass"/>
                <a:ea typeface="Overpass"/>
                <a:cs typeface="Overpass"/>
                <a:sym typeface="Overpass"/>
              </a:rPr>
              <a:t>Name:</a:t>
            </a:r>
            <a:endParaRPr b="1" sz="2000">
              <a:latin typeface="Overpass"/>
              <a:ea typeface="Overpass"/>
              <a:cs typeface="Overpass"/>
              <a:sym typeface="Overpass"/>
            </a:endParaRPr>
          </a:p>
        </p:txBody>
      </p:sp>
      <p:sp>
        <p:nvSpPr>
          <p:cNvPr id="20" name="Google Shape;20;p3"/>
          <p:cNvSpPr txBox="1"/>
          <p:nvPr/>
        </p:nvSpPr>
        <p:spPr>
          <a:xfrm>
            <a:off x="344525" y="2476275"/>
            <a:ext cx="3559200" cy="4560900"/>
          </a:xfrm>
          <a:prstGeom prst="rect">
            <a:avLst/>
          </a:prstGeom>
          <a:noFill/>
          <a:ln cap="flat" cmpd="sng" w="19050">
            <a:solidFill>
              <a:srgbClr val="FF0000"/>
            </a:solidFill>
            <a:prstDash val="dot"/>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1155CC"/>
                </a:solidFill>
                <a:latin typeface="Bitter Thin"/>
                <a:ea typeface="Bitter Thin"/>
                <a:cs typeface="Bitter Thin"/>
                <a:sym typeface="Bitter Thin"/>
              </a:rPr>
              <a:t>Follow each step to complete the lesson.</a:t>
            </a:r>
            <a:endParaRPr sz="2000">
              <a:solidFill>
                <a:srgbClr val="1155CC"/>
              </a:solidFill>
              <a:latin typeface="Bitter Thin"/>
              <a:ea typeface="Bitter Thin"/>
              <a:cs typeface="Bitter Thin"/>
              <a:sym typeface="Bitter Thin"/>
            </a:endParaRPr>
          </a:p>
          <a:p>
            <a:pPr indent="-355600" lvl="0" marL="457200" rtl="0" algn="l">
              <a:lnSpc>
                <a:spcPct val="150000"/>
              </a:lnSpc>
              <a:spcBef>
                <a:spcPts val="1000"/>
              </a:spcBef>
              <a:spcAft>
                <a:spcPts val="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howjump?jump=nextslide">
                  <a:extLst>
                    <a:ext uri="{A12FA001-AC4F-418D-AE19-62706E023703}">
                      <ahyp:hlinkClr val="tx"/>
                    </a:ext>
                  </a:extLst>
                </a:hlinkClick>
              </a:rPr>
              <a:t>Before You Read</a:t>
            </a:r>
            <a:endParaRPr sz="2000">
              <a:latin typeface="Overpass Black"/>
              <a:ea typeface="Overpass Black"/>
              <a:cs typeface="Overpass Black"/>
              <a:sym typeface="Overpass Black"/>
            </a:endParaRPr>
          </a:p>
          <a:p>
            <a:pPr indent="-355600" lvl="0" marL="457200" rtl="0" algn="l">
              <a:lnSpc>
                <a:spcPct val="150000"/>
              </a:lnSpc>
              <a:spcBef>
                <a:spcPts val="1000"/>
              </a:spcBef>
              <a:spcAft>
                <a:spcPts val="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ldjump" r:id="rId2">
                  <a:extLst>
                    <a:ext uri="{A12FA001-AC4F-418D-AE19-62706E023703}">
                      <ahyp:hlinkClr val="tx"/>
                    </a:ext>
                  </a:extLst>
                </a:hlinkClick>
              </a:rPr>
              <a:t>Watch the Video</a:t>
            </a:r>
            <a:endParaRPr sz="2000">
              <a:latin typeface="Overpass Black"/>
              <a:ea typeface="Overpass Black"/>
              <a:cs typeface="Overpass Black"/>
              <a:sym typeface="Overpass Black"/>
            </a:endParaRPr>
          </a:p>
          <a:p>
            <a:pPr indent="-355600" lvl="0" marL="457200" rtl="0" algn="l">
              <a:lnSpc>
                <a:spcPct val="150000"/>
              </a:lnSpc>
              <a:spcBef>
                <a:spcPts val="1000"/>
              </a:spcBef>
              <a:spcAft>
                <a:spcPts val="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ldjump" r:id="rId3">
                  <a:extLst>
                    <a:ext uri="{A12FA001-AC4F-418D-AE19-62706E023703}">
                      <ahyp:hlinkClr val="tx"/>
                    </a:ext>
                  </a:extLst>
                </a:hlinkClick>
              </a:rPr>
              <a:t>Read the Article</a:t>
            </a:r>
            <a:endParaRPr sz="2000">
              <a:latin typeface="Overpass Black"/>
              <a:ea typeface="Overpass Black"/>
              <a:cs typeface="Overpass Black"/>
              <a:sym typeface="Overpass Black"/>
            </a:endParaRPr>
          </a:p>
          <a:p>
            <a:pPr indent="-355600" lvl="0" marL="457200" rtl="0" algn="l">
              <a:lnSpc>
                <a:spcPct val="150000"/>
              </a:lnSpc>
              <a:spcBef>
                <a:spcPts val="1000"/>
              </a:spcBef>
              <a:spcAft>
                <a:spcPts val="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ldjump" r:id="rId4">
                  <a:extLst>
                    <a:ext uri="{A12FA001-AC4F-418D-AE19-62706E023703}">
                      <ahyp:hlinkClr val="tx"/>
                    </a:ext>
                  </a:extLst>
                </a:hlinkClick>
              </a:rPr>
              <a:t>Vocabulary</a:t>
            </a:r>
            <a:endParaRPr sz="2000">
              <a:solidFill>
                <a:srgbClr val="000000"/>
              </a:solidFill>
              <a:latin typeface="Overpass Black"/>
              <a:ea typeface="Overpass Black"/>
              <a:cs typeface="Overpass Black"/>
              <a:sym typeface="Overpass Black"/>
            </a:endParaRPr>
          </a:p>
          <a:p>
            <a:pPr indent="-355600" lvl="0" marL="457200" rtl="0" algn="l">
              <a:lnSpc>
                <a:spcPct val="150000"/>
              </a:lnSpc>
              <a:spcBef>
                <a:spcPts val="1000"/>
              </a:spcBef>
              <a:spcAft>
                <a:spcPts val="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ldjump" r:id="rId5">
                  <a:extLst>
                    <a:ext uri="{A12FA001-AC4F-418D-AE19-62706E023703}">
                      <ahyp:hlinkClr val="tx"/>
                    </a:ext>
                  </a:extLst>
                </a:hlinkClick>
              </a:rPr>
              <a:t>Reflect and Respond</a:t>
            </a:r>
            <a:endParaRPr sz="2000">
              <a:latin typeface="Overpass Black"/>
              <a:ea typeface="Overpass Black"/>
              <a:cs typeface="Overpass Black"/>
              <a:sym typeface="Overpass Black"/>
            </a:endParaRPr>
          </a:p>
          <a:p>
            <a:pPr indent="-355600" lvl="0" marL="457200" rtl="0" algn="l">
              <a:lnSpc>
                <a:spcPct val="100000"/>
              </a:lnSpc>
              <a:spcBef>
                <a:spcPts val="1000"/>
              </a:spcBef>
              <a:spcAft>
                <a:spcPts val="1000"/>
              </a:spcAft>
              <a:buClr>
                <a:srgbClr val="FF0000"/>
              </a:buClr>
              <a:buSzPts val="2000"/>
              <a:buFont typeface="Overpass Black"/>
              <a:buAutoNum type="arabicPeriod"/>
            </a:pPr>
            <a:r>
              <a:rPr lang="en" sz="2000" u="sng">
                <a:solidFill>
                  <a:srgbClr val="0097A7"/>
                </a:solidFill>
                <a:latin typeface="Overpass Black"/>
                <a:ea typeface="Overpass Black"/>
                <a:cs typeface="Overpass Black"/>
                <a:sym typeface="Overpass Black"/>
                <a:hlinkClick action="ppaction://hlinksldjump" r:id="rId6">
                  <a:extLst>
                    <a:ext uri="{A12FA001-AC4F-418D-AE19-62706E023703}">
                      <ahyp:hlinkClr val="tx"/>
                    </a:ext>
                  </a:extLst>
                </a:hlinkClick>
              </a:rPr>
              <a:t>Continue the Learning Journey</a:t>
            </a:r>
            <a:endParaRPr>
              <a:latin typeface="Overpass Black"/>
              <a:ea typeface="Overpass Black"/>
              <a:cs typeface="Overpass Black"/>
              <a:sym typeface="Overpass Black"/>
            </a:endParaRPr>
          </a:p>
        </p:txBody>
      </p:sp>
      <p:sp>
        <p:nvSpPr>
          <p:cNvPr id="21" name="Google Shape;21;p3"/>
          <p:cNvSpPr txBox="1"/>
          <p:nvPr/>
        </p:nvSpPr>
        <p:spPr>
          <a:xfrm>
            <a:off x="564900" y="1400925"/>
            <a:ext cx="8471400" cy="838200"/>
          </a:xfrm>
          <a:prstGeom prst="rect">
            <a:avLst/>
          </a:prstGeom>
          <a:noFill/>
          <a:ln>
            <a:noFill/>
          </a:ln>
        </p:spPr>
        <p:txBody>
          <a:bodyPr anchorCtr="0" anchor="t" bIns="107350" lIns="107350" spcFirstLastPara="1" rIns="107350" wrap="square" tIns="107350">
            <a:noAutofit/>
          </a:bodyPr>
          <a:lstStyle/>
          <a:p>
            <a:pPr indent="0" lvl="0" marL="0" rtl="0" algn="ctr">
              <a:spcBef>
                <a:spcPts val="0"/>
              </a:spcBef>
              <a:spcAft>
                <a:spcPts val="0"/>
              </a:spcAft>
              <a:buNone/>
            </a:pPr>
            <a:r>
              <a:rPr b="1" lang="en" sz="1800">
                <a:latin typeface="Overpass"/>
                <a:ea typeface="Overpass"/>
                <a:cs typeface="Overpass"/>
                <a:sym typeface="Overpass"/>
              </a:rPr>
              <a:t>For the Marine Corps, which has been slow to move toward gender integration, keeping men and women in separate platoons during training is its last stand.</a:t>
            </a:r>
            <a:endParaRPr b="1" sz="1800">
              <a:latin typeface="Overpass"/>
              <a:ea typeface="Overpass"/>
              <a:cs typeface="Overpass"/>
              <a:sym typeface="Overpass"/>
            </a:endParaRPr>
          </a:p>
        </p:txBody>
      </p:sp>
      <p:sp>
        <p:nvSpPr>
          <p:cNvPr id="22" name="Google Shape;22;p3"/>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Lesson: Battle at Boot Camp</a:t>
            </a:r>
            <a:endParaRPr sz="4000">
              <a:solidFill>
                <a:srgbClr val="FFFFFF"/>
              </a:solidFill>
              <a:latin typeface="Overpass Black"/>
              <a:ea typeface="Overpass Black"/>
              <a:cs typeface="Overpass Black"/>
              <a:sym typeface="Overpass Black"/>
            </a:endParaRPr>
          </a:p>
        </p:txBody>
      </p:sp>
      <p:pic>
        <p:nvPicPr>
          <p:cNvPr id="23" name="Google Shape;23;p3"/>
          <p:cNvPicPr preferRelativeResize="0"/>
          <p:nvPr/>
        </p:nvPicPr>
        <p:blipFill rotWithShape="1">
          <a:blip r:embed="rId7">
            <a:alphaModFix/>
          </a:blip>
          <a:srcRect b="199" l="0" r="0" t="189"/>
          <a:stretch/>
        </p:blipFill>
        <p:spPr>
          <a:xfrm>
            <a:off x="4283550" y="2476275"/>
            <a:ext cx="4892399" cy="3261602"/>
          </a:xfrm>
          <a:prstGeom prst="rect">
            <a:avLst/>
          </a:prstGeom>
          <a:noFill/>
          <a:ln cap="flat" cmpd="sng" w="9525">
            <a:solidFill>
              <a:srgbClr val="595959"/>
            </a:solidFill>
            <a:prstDash val="solid"/>
            <a:round/>
            <a:headEnd len="sm" w="sm" type="none"/>
            <a:tailEnd len="sm" w="sm" type="none"/>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Before You Read">
  <p:cSld name="CUSTOM_1">
    <p:spTree>
      <p:nvGrpSpPr>
        <p:cNvPr id="24" name="Shape 24"/>
        <p:cNvGrpSpPr/>
        <p:nvPr/>
      </p:nvGrpSpPr>
      <p:grpSpPr>
        <a:xfrm>
          <a:off x="0" y="0"/>
          <a:ext cx="0" cy="0"/>
          <a:chOff x="0" y="0"/>
          <a:chExt cx="0" cy="0"/>
        </a:xfrm>
      </p:grpSpPr>
      <p:sp>
        <p:nvSpPr>
          <p:cNvPr id="25" name="Google Shape;25;p4"/>
          <p:cNvSpPr txBox="1"/>
          <p:nvPr>
            <p:ph idx="1" type="body"/>
          </p:nvPr>
        </p:nvSpPr>
        <p:spPr>
          <a:xfrm>
            <a:off x="937850" y="3735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26" name="Google Shape;26;p4"/>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482600" lvl="0" marL="457200" rtl="0" algn="ctr">
              <a:spcBef>
                <a:spcPts val="0"/>
              </a:spcBef>
              <a:spcAft>
                <a:spcPts val="0"/>
              </a:spcAft>
              <a:buClr>
                <a:srgbClr val="FFFFFF"/>
              </a:buClr>
              <a:buSzPts val="4000"/>
              <a:buFont typeface="Overpass Black"/>
              <a:buAutoNum type="arabicPeriod"/>
            </a:pPr>
            <a:r>
              <a:rPr lang="en" sz="4000">
                <a:solidFill>
                  <a:srgbClr val="FFFFFF"/>
                </a:solidFill>
                <a:latin typeface="Overpass Black"/>
                <a:ea typeface="Overpass Black"/>
                <a:cs typeface="Overpass Black"/>
                <a:sym typeface="Overpass Black"/>
              </a:rPr>
              <a:t>Before You Read</a:t>
            </a:r>
            <a:endParaRPr sz="4000">
              <a:solidFill>
                <a:srgbClr val="FFFFFF"/>
              </a:solidFill>
              <a:latin typeface="Overpass Black"/>
              <a:ea typeface="Overpass Black"/>
              <a:cs typeface="Overpass Black"/>
              <a:sym typeface="Overpass Black"/>
            </a:endParaRPr>
          </a:p>
        </p:txBody>
      </p:sp>
      <p:sp>
        <p:nvSpPr>
          <p:cNvPr id="28" name="Google Shape;28;p4"/>
          <p:cNvSpPr txBox="1"/>
          <p:nvPr/>
        </p:nvSpPr>
        <p:spPr>
          <a:xfrm>
            <a:off x="5008100" y="1472625"/>
            <a:ext cx="4296600" cy="182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000">
                <a:solidFill>
                  <a:srgbClr val="1155CC"/>
                </a:solidFill>
                <a:latin typeface="Bitter Thin"/>
                <a:ea typeface="Bitter Thin"/>
                <a:cs typeface="Bitter Thin"/>
                <a:sym typeface="Bitter Thin"/>
              </a:rPr>
              <a:t>The Marine Corps is the only branch of the military that currently separates men and women for most training.</a:t>
            </a:r>
            <a:br>
              <a:rPr lang="en" sz="2000">
                <a:solidFill>
                  <a:srgbClr val="1155CC"/>
                </a:solidFill>
                <a:latin typeface="Bitter Thin"/>
                <a:ea typeface="Bitter Thin"/>
                <a:cs typeface="Bitter Thin"/>
                <a:sym typeface="Bitter Thin"/>
              </a:rPr>
            </a:br>
            <a:r>
              <a:rPr b="1" lang="en" sz="2000">
                <a:latin typeface="Overpass"/>
                <a:ea typeface="Overpass"/>
                <a:cs typeface="Overpass"/>
                <a:sym typeface="Overpass"/>
              </a:rPr>
              <a:t>Why do you think the Marines have resisted full gender integration?</a:t>
            </a:r>
            <a:endParaRPr b="1" sz="2000">
              <a:latin typeface="Overpass"/>
              <a:ea typeface="Overpass"/>
              <a:cs typeface="Overpass"/>
              <a:sym typeface="Overpass"/>
            </a:endParaRPr>
          </a:p>
        </p:txBody>
      </p:sp>
      <p:sp>
        <p:nvSpPr>
          <p:cNvPr id="29" name="Google Shape;29;p4"/>
          <p:cNvSpPr txBox="1"/>
          <p:nvPr/>
        </p:nvSpPr>
        <p:spPr>
          <a:xfrm>
            <a:off x="393403" y="1472625"/>
            <a:ext cx="4199700" cy="182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000">
                <a:solidFill>
                  <a:srgbClr val="1155CC"/>
                </a:solidFill>
                <a:latin typeface="Bitter Thin"/>
                <a:ea typeface="Bitter Thin"/>
                <a:cs typeface="Bitter Thin"/>
                <a:sym typeface="Bitter Thin"/>
              </a:rPr>
              <a:t>Consider these </a:t>
            </a:r>
            <a:br>
              <a:rPr lang="en" sz="2000">
                <a:solidFill>
                  <a:srgbClr val="1155CC"/>
                </a:solidFill>
                <a:latin typeface="Bitter Thin"/>
                <a:ea typeface="Bitter Thin"/>
                <a:cs typeface="Bitter Thin"/>
                <a:sym typeface="Bitter Thin"/>
              </a:rPr>
            </a:br>
            <a:r>
              <a:rPr lang="en" sz="2000">
                <a:solidFill>
                  <a:srgbClr val="1155CC"/>
                </a:solidFill>
                <a:latin typeface="Bitter Thin"/>
                <a:ea typeface="Bitter Thin"/>
                <a:cs typeface="Bitter Thin"/>
                <a:sym typeface="Bitter Thin"/>
              </a:rPr>
              <a:t>big-picture questions: </a:t>
            </a:r>
            <a:endParaRPr sz="2000">
              <a:solidFill>
                <a:srgbClr val="1155CC"/>
              </a:solidFill>
              <a:latin typeface="Bitter Thin"/>
              <a:ea typeface="Bitter Thin"/>
              <a:cs typeface="Bitter Thin"/>
              <a:sym typeface="Bitter Thin"/>
            </a:endParaRPr>
          </a:p>
          <a:p>
            <a:pPr indent="0" lvl="0" marL="0" rtl="0" algn="ctr">
              <a:spcBef>
                <a:spcPts val="0"/>
              </a:spcBef>
              <a:spcAft>
                <a:spcPts val="0"/>
              </a:spcAft>
              <a:buNone/>
            </a:pPr>
            <a:r>
              <a:rPr b="1" lang="en" sz="2000">
                <a:latin typeface="Overpass"/>
                <a:ea typeface="Overpass"/>
                <a:cs typeface="Overpass"/>
                <a:sym typeface="Overpass"/>
              </a:rPr>
              <a:t>What does it mean to have gender equality in a society? What are some obstacles to achieving that?</a:t>
            </a:r>
            <a:endParaRPr b="1" sz="2000">
              <a:latin typeface="Overpass"/>
              <a:ea typeface="Overpass"/>
              <a:cs typeface="Overpass"/>
              <a:sym typeface="Overpas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Watch the Videos">
  <p:cSld name="CUSTOM_2">
    <p:spTree>
      <p:nvGrpSpPr>
        <p:cNvPr id="30" name="Shape 30"/>
        <p:cNvGrpSpPr/>
        <p:nvPr/>
      </p:nvGrpSpPr>
      <p:grpSpPr>
        <a:xfrm>
          <a:off x="0" y="0"/>
          <a:ext cx="0" cy="0"/>
          <a:chOff x="0" y="0"/>
          <a:chExt cx="0" cy="0"/>
        </a:xfrm>
      </p:grpSpPr>
      <p:sp>
        <p:nvSpPr>
          <p:cNvPr id="31" name="Google Shape;31;p5"/>
          <p:cNvSpPr txBox="1"/>
          <p:nvPr>
            <p:ph idx="1" type="body"/>
          </p:nvPr>
        </p:nvSpPr>
        <p:spPr>
          <a:xfrm>
            <a:off x="1027875" y="387892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32" name="Google Shape;32;p5"/>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457200" rtl="0" algn="ctr">
              <a:spcBef>
                <a:spcPts val="0"/>
              </a:spcBef>
              <a:spcAft>
                <a:spcPts val="0"/>
              </a:spcAft>
              <a:buNone/>
            </a:pPr>
            <a:r>
              <a:rPr lang="en" sz="4000">
                <a:solidFill>
                  <a:srgbClr val="FFFFFF"/>
                </a:solidFill>
                <a:latin typeface="Overpass Black"/>
                <a:ea typeface="Overpass Black"/>
                <a:cs typeface="Overpass Black"/>
                <a:sym typeface="Overpass Black"/>
              </a:rPr>
              <a:t>2. Watch the Video</a:t>
            </a:r>
            <a:endParaRPr sz="4000">
              <a:solidFill>
                <a:srgbClr val="FFFFFF"/>
              </a:solidFill>
              <a:latin typeface="Overpass Black"/>
              <a:ea typeface="Overpass Black"/>
              <a:cs typeface="Overpass Black"/>
              <a:sym typeface="Overpass Black"/>
            </a:endParaRPr>
          </a:p>
        </p:txBody>
      </p:sp>
      <p:sp>
        <p:nvSpPr>
          <p:cNvPr id="34" name="Google Shape;34;p5"/>
          <p:cNvSpPr txBox="1"/>
          <p:nvPr/>
        </p:nvSpPr>
        <p:spPr>
          <a:xfrm>
            <a:off x="2156250" y="1559187"/>
            <a:ext cx="5288700" cy="15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Roboto"/>
                <a:ea typeface="Roboto"/>
                <a:cs typeface="Roboto"/>
                <a:sym typeface="Roboto"/>
              </a:rPr>
              <a:t>This video explains the decision to allow women to serve in combat roles and its implications for the military.</a:t>
            </a:r>
            <a:endParaRPr sz="2100">
              <a:latin typeface="Roboto"/>
              <a:ea typeface="Roboto"/>
              <a:cs typeface="Roboto"/>
              <a:sym typeface="Roboto"/>
            </a:endParaRPr>
          </a:p>
        </p:txBody>
      </p:sp>
      <p:pic>
        <p:nvPicPr>
          <p:cNvPr id="35" name="Google Shape;35;p5"/>
          <p:cNvPicPr preferRelativeResize="0"/>
          <p:nvPr/>
        </p:nvPicPr>
        <p:blipFill rotWithShape="1">
          <a:blip r:embed="rId2">
            <a:alphaModFix/>
          </a:blip>
          <a:srcRect b="5389" l="0" r="0" t="5389"/>
          <a:stretch/>
        </p:blipFill>
        <p:spPr>
          <a:xfrm>
            <a:off x="2156350" y="2866875"/>
            <a:ext cx="5288498" cy="2620349"/>
          </a:xfrm>
          <a:prstGeom prst="rect">
            <a:avLst/>
          </a:prstGeom>
          <a:noFill/>
          <a:ln cap="flat" cmpd="sng" w="9525">
            <a:solidFill>
              <a:srgbClr val="595959"/>
            </a:solidFill>
            <a:prstDash val="solid"/>
            <a:round/>
            <a:headEnd len="sm" w="sm" type="none"/>
            <a:tailEnd len="sm" w="sm" type="none"/>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Read the Article">
  <p:cSld name="CUSTOM_3">
    <p:spTree>
      <p:nvGrpSpPr>
        <p:cNvPr id="36" name="Shape 36"/>
        <p:cNvGrpSpPr/>
        <p:nvPr/>
      </p:nvGrpSpPr>
      <p:grpSpPr>
        <a:xfrm>
          <a:off x="0" y="0"/>
          <a:ext cx="0" cy="0"/>
          <a:chOff x="0" y="0"/>
          <a:chExt cx="0" cy="0"/>
        </a:xfrm>
      </p:grpSpPr>
      <p:sp>
        <p:nvSpPr>
          <p:cNvPr id="37" name="Google Shape;37;p6"/>
          <p:cNvSpPr txBox="1"/>
          <p:nvPr>
            <p:ph idx="1" type="body"/>
          </p:nvPr>
        </p:nvSpPr>
        <p:spPr>
          <a:xfrm>
            <a:off x="952850" y="3218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38" name="Google Shape;38;p6"/>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3. Read the Article </a:t>
            </a:r>
            <a:r>
              <a:rPr lang="en" sz="1800">
                <a:solidFill>
                  <a:srgbClr val="FFFFFF"/>
                </a:solidFill>
                <a:latin typeface="Overpass Black"/>
                <a:ea typeface="Overpass Black"/>
                <a:cs typeface="Overpass Black"/>
                <a:sym typeface="Overpass Black"/>
              </a:rPr>
              <a:t>(continued)</a:t>
            </a:r>
            <a:endParaRPr sz="1800">
              <a:solidFill>
                <a:srgbClr val="FFFFFF"/>
              </a:solidFill>
              <a:latin typeface="Overpass Black"/>
              <a:ea typeface="Overpass Black"/>
              <a:cs typeface="Overpass Black"/>
              <a:sym typeface="Overpass Black"/>
            </a:endParaRPr>
          </a:p>
        </p:txBody>
      </p:sp>
      <p:sp>
        <p:nvSpPr>
          <p:cNvPr id="40" name="Google Shape;40;p6"/>
          <p:cNvSpPr txBox="1"/>
          <p:nvPr/>
        </p:nvSpPr>
        <p:spPr>
          <a:xfrm>
            <a:off x="533550" y="1829400"/>
            <a:ext cx="8534100" cy="118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How does the first part of the bridge anecdote end? What happens in the second part of the anecdote? What information does the author include between the two parts of the anecdote, and why do you think the author chose to structure the story this way?</a:t>
            </a:r>
            <a:endParaRPr b="1" sz="2000">
              <a:latin typeface="Overpass"/>
              <a:ea typeface="Overpass"/>
              <a:cs typeface="Overpass"/>
              <a:sym typeface="Overpas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Read the Article pt.II">
  <p:cSld name="CUSTOM_3_1">
    <p:spTree>
      <p:nvGrpSpPr>
        <p:cNvPr id="41" name="Shape 41"/>
        <p:cNvGrpSpPr/>
        <p:nvPr/>
      </p:nvGrpSpPr>
      <p:grpSpPr>
        <a:xfrm>
          <a:off x="0" y="0"/>
          <a:ext cx="0" cy="0"/>
          <a:chOff x="0" y="0"/>
          <a:chExt cx="0" cy="0"/>
        </a:xfrm>
      </p:grpSpPr>
      <p:sp>
        <p:nvSpPr>
          <p:cNvPr id="42" name="Google Shape;42;p7"/>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43" name="Google Shape;43;p7"/>
          <p:cNvSpPr/>
          <p:nvPr/>
        </p:nvSpPr>
        <p:spPr>
          <a:xfrm>
            <a:off x="1525950" y="1819375"/>
            <a:ext cx="2628000" cy="716100"/>
          </a:xfrm>
          <a:prstGeom prst="roundRect">
            <a:avLst>
              <a:gd fmla="val 16667" name="adj"/>
            </a:avLst>
          </a:prstGeom>
          <a:solidFill>
            <a:srgbClr val="0B5394"/>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FFFFFF"/>
                </a:solidFill>
                <a:latin typeface="Bitter Thin"/>
                <a:ea typeface="Bitter Thin"/>
                <a:cs typeface="Bitter Thin"/>
                <a:sym typeface="Bitter Thin"/>
              </a:rPr>
              <a:t>Read the article  </a:t>
            </a:r>
            <a:endParaRPr sz="2000">
              <a:solidFill>
                <a:srgbClr val="FFFFFF"/>
              </a:solidFill>
              <a:latin typeface="Bitter Thin"/>
              <a:ea typeface="Bitter Thin"/>
              <a:cs typeface="Bitter Thin"/>
              <a:sym typeface="Bitter Thin"/>
            </a:endParaRPr>
          </a:p>
        </p:txBody>
      </p:sp>
      <p:cxnSp>
        <p:nvCxnSpPr>
          <p:cNvPr id="44" name="Google Shape;44;p7"/>
          <p:cNvCxnSpPr>
            <a:stCxn id="43" idx="3"/>
          </p:cNvCxnSpPr>
          <p:nvPr/>
        </p:nvCxnSpPr>
        <p:spPr>
          <a:xfrm flipH="1" rot="10800000">
            <a:off x="4153950" y="2172025"/>
            <a:ext cx="1250400" cy="5400"/>
          </a:xfrm>
          <a:prstGeom prst="straightConnector1">
            <a:avLst/>
          </a:prstGeom>
          <a:noFill/>
          <a:ln cap="flat" cmpd="sng" w="76200">
            <a:solidFill>
              <a:srgbClr val="FF0000"/>
            </a:solidFill>
            <a:prstDash val="solid"/>
            <a:round/>
            <a:headEnd len="med" w="med" type="none"/>
            <a:tailEnd len="med" w="med" type="triangle"/>
          </a:ln>
        </p:spPr>
      </p:cxnSp>
      <p:sp>
        <p:nvSpPr>
          <p:cNvPr id="45" name="Google Shape;45;p7"/>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3. Read the Article</a:t>
            </a:r>
            <a:endParaRPr sz="4000">
              <a:solidFill>
                <a:srgbClr val="FFFFFF"/>
              </a:solidFill>
              <a:latin typeface="Overpass Black"/>
              <a:ea typeface="Overpass Black"/>
              <a:cs typeface="Overpass Black"/>
              <a:sym typeface="Overpass Black"/>
            </a:endParaRPr>
          </a:p>
        </p:txBody>
      </p:sp>
      <p:sp>
        <p:nvSpPr>
          <p:cNvPr id="47" name="Google Shape;47;p7"/>
          <p:cNvSpPr txBox="1"/>
          <p:nvPr/>
        </p:nvSpPr>
        <p:spPr>
          <a:xfrm>
            <a:off x="514200" y="3464450"/>
            <a:ext cx="4553100" cy="1118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How has the Marine Corps differed from other branches of the military in moving toward gender integration? </a:t>
            </a:r>
            <a:endParaRPr b="1" sz="2000">
              <a:latin typeface="Overpass"/>
              <a:ea typeface="Overpass"/>
              <a:cs typeface="Overpass"/>
              <a:sym typeface="Overpass"/>
            </a:endParaRPr>
          </a:p>
        </p:txBody>
      </p:sp>
      <p:pic>
        <p:nvPicPr>
          <p:cNvPr id="48" name="Google Shape;48;p7"/>
          <p:cNvPicPr preferRelativeResize="0"/>
          <p:nvPr/>
        </p:nvPicPr>
        <p:blipFill rotWithShape="1">
          <a:blip r:embed="rId2">
            <a:alphaModFix/>
          </a:blip>
          <a:srcRect b="199" l="0" r="0" t="189"/>
          <a:stretch/>
        </p:blipFill>
        <p:spPr>
          <a:xfrm>
            <a:off x="5387700" y="1639425"/>
            <a:ext cx="3699302" cy="2466186"/>
          </a:xfrm>
          <a:prstGeom prst="rect">
            <a:avLst/>
          </a:prstGeom>
          <a:noFill/>
          <a:ln cap="flat" cmpd="sng" w="9525">
            <a:solidFill>
              <a:srgbClr val="595959"/>
            </a:solidFill>
            <a:prstDash val="solid"/>
            <a:round/>
            <a:headEnd len="sm" w="sm" type="none"/>
            <a:tailEnd len="sm" w="sm" type="none"/>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Read the Article pt.III">
  <p:cSld name="CUSTOM_3_1_1">
    <p:spTree>
      <p:nvGrpSpPr>
        <p:cNvPr id="49" name="Shape 49"/>
        <p:cNvGrpSpPr/>
        <p:nvPr/>
      </p:nvGrpSpPr>
      <p:grpSpPr>
        <a:xfrm>
          <a:off x="0" y="0"/>
          <a:ext cx="0" cy="0"/>
          <a:chOff x="0" y="0"/>
          <a:chExt cx="0" cy="0"/>
        </a:xfrm>
      </p:grpSpPr>
      <p:sp>
        <p:nvSpPr>
          <p:cNvPr id="50" name="Google Shape;50;p8"/>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51" name="Google Shape;51;p8"/>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3. Read the Article </a:t>
            </a:r>
            <a:r>
              <a:rPr lang="en" sz="1800">
                <a:solidFill>
                  <a:srgbClr val="FFFFFF"/>
                </a:solidFill>
                <a:latin typeface="Overpass Black"/>
                <a:ea typeface="Overpass Black"/>
                <a:cs typeface="Overpass Black"/>
                <a:sym typeface="Overpass Black"/>
              </a:rPr>
              <a:t>(continued)</a:t>
            </a:r>
            <a:endParaRPr sz="2400">
              <a:solidFill>
                <a:srgbClr val="FFFFFF"/>
              </a:solidFill>
              <a:latin typeface="Overpass Black"/>
              <a:ea typeface="Overpass Black"/>
              <a:cs typeface="Overpass Black"/>
              <a:sym typeface="Overpass Black"/>
            </a:endParaRPr>
          </a:p>
        </p:txBody>
      </p:sp>
      <p:sp>
        <p:nvSpPr>
          <p:cNvPr id="53" name="Google Shape;53;p8"/>
          <p:cNvSpPr txBox="1"/>
          <p:nvPr/>
        </p:nvSpPr>
        <p:spPr>
          <a:xfrm>
            <a:off x="533550" y="1829400"/>
            <a:ext cx="8534100" cy="118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Do you think the Marine Corps’s policy of keeping men and women </a:t>
            </a:r>
            <a:endParaRPr b="1" sz="2000">
              <a:latin typeface="Overpass"/>
              <a:ea typeface="Overpass"/>
              <a:cs typeface="Overpass"/>
              <a:sym typeface="Overpass"/>
            </a:endParaRPr>
          </a:p>
          <a:p>
            <a:pPr indent="0" lvl="0" marL="0" rtl="0" algn="l">
              <a:spcBef>
                <a:spcPts val="0"/>
              </a:spcBef>
              <a:spcAft>
                <a:spcPts val="0"/>
              </a:spcAft>
              <a:buNone/>
            </a:pPr>
            <a:r>
              <a:rPr b="1" lang="en" sz="2000">
                <a:latin typeface="Overpass"/>
                <a:ea typeface="Overpass"/>
                <a:cs typeface="Overpass"/>
                <a:sym typeface="Overpass"/>
              </a:rPr>
              <a:t>in separate platoons during training hindered or helped Jacob James </a:t>
            </a:r>
            <a:endParaRPr b="1" sz="2000">
              <a:latin typeface="Overpass"/>
              <a:ea typeface="Overpass"/>
              <a:cs typeface="Overpass"/>
              <a:sym typeface="Overpass"/>
            </a:endParaRPr>
          </a:p>
          <a:p>
            <a:pPr indent="0" lvl="0" marL="0" rtl="0" algn="l">
              <a:spcBef>
                <a:spcPts val="0"/>
              </a:spcBef>
              <a:spcAft>
                <a:spcPts val="0"/>
              </a:spcAft>
              <a:buNone/>
            </a:pPr>
            <a:r>
              <a:rPr b="1" lang="en" sz="2000">
                <a:latin typeface="Overpass"/>
                <a:ea typeface="Overpass"/>
                <a:cs typeface="Overpass"/>
                <a:sym typeface="Overpass"/>
              </a:rPr>
              <a:t>in leading his team through the bridge challenge? </a:t>
            </a:r>
            <a:endParaRPr b="1" sz="2000">
              <a:latin typeface="Overpass"/>
              <a:ea typeface="Overpass"/>
              <a:cs typeface="Overpass"/>
              <a:sym typeface="Overpas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Vocabulary">
  <p:cSld name="CUSTOM_4">
    <p:spTree>
      <p:nvGrpSpPr>
        <p:cNvPr id="54" name="Shape 54"/>
        <p:cNvGrpSpPr/>
        <p:nvPr/>
      </p:nvGrpSpPr>
      <p:grpSpPr>
        <a:xfrm>
          <a:off x="0" y="0"/>
          <a:ext cx="0" cy="0"/>
          <a:chOff x="0" y="0"/>
          <a:chExt cx="0" cy="0"/>
        </a:xfrm>
      </p:grpSpPr>
      <p:sp>
        <p:nvSpPr>
          <p:cNvPr id="55" name="Google Shape;55;p9"/>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56" name="Google Shape;56;p9"/>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9"/>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4. Vocabulary</a:t>
            </a:r>
            <a:endParaRPr sz="4000">
              <a:solidFill>
                <a:srgbClr val="FFFFFF"/>
              </a:solidFill>
              <a:latin typeface="Overpass Black"/>
              <a:ea typeface="Overpass Black"/>
              <a:cs typeface="Overpass Black"/>
              <a:sym typeface="Overpass Black"/>
            </a:endParaRPr>
          </a:p>
        </p:txBody>
      </p:sp>
      <p:sp>
        <p:nvSpPr>
          <p:cNvPr id="58" name="Google Shape;58;p9"/>
          <p:cNvSpPr txBox="1"/>
          <p:nvPr/>
        </p:nvSpPr>
        <p:spPr>
          <a:xfrm>
            <a:off x="533550" y="1829400"/>
            <a:ext cx="8534100" cy="118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Look through the article and identify 5-10 words or terms that you don’t know. Write them in the box below and try to use the article context to provide definitions. If you can’t define a word from context, look it up.</a:t>
            </a:r>
            <a:endParaRPr b="1" sz="2000">
              <a:latin typeface="Overpass"/>
              <a:ea typeface="Overpass"/>
              <a:cs typeface="Overpass"/>
              <a:sym typeface="Overpas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Reflect and Respond">
  <p:cSld name="CUSTOM_4_1">
    <p:spTree>
      <p:nvGrpSpPr>
        <p:cNvPr id="59" name="Shape 59"/>
        <p:cNvGrpSpPr/>
        <p:nvPr/>
      </p:nvGrpSpPr>
      <p:grpSpPr>
        <a:xfrm>
          <a:off x="0" y="0"/>
          <a:ext cx="0" cy="0"/>
          <a:chOff x="0" y="0"/>
          <a:chExt cx="0" cy="0"/>
        </a:xfrm>
      </p:grpSpPr>
      <p:sp>
        <p:nvSpPr>
          <p:cNvPr id="60" name="Google Shape;60;p10"/>
          <p:cNvSpPr txBox="1"/>
          <p:nvPr>
            <p:ph idx="1" type="body"/>
          </p:nvPr>
        </p:nvSpPr>
        <p:spPr>
          <a:xfrm>
            <a:off x="937850" y="1830675"/>
            <a:ext cx="7262700" cy="3038700"/>
          </a:xfrm>
          <a:prstGeom prst="rect">
            <a:avLst/>
          </a:prstGeom>
          <a:solidFill>
            <a:srgbClr val="D8D8D8"/>
          </a:solid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sz="1800">
                <a:latin typeface="Roboto"/>
                <a:ea typeface="Roboto"/>
                <a:cs typeface="Roboto"/>
                <a:sym typeface="Roboto"/>
              </a:defRPr>
            </a:lvl1pPr>
            <a:lvl2pPr indent="-342900" lvl="1" marL="914400" rtl="0">
              <a:spcBef>
                <a:spcPts val="0"/>
              </a:spcBef>
              <a:spcAft>
                <a:spcPts val="0"/>
              </a:spcAft>
              <a:buSzPts val="1800"/>
              <a:buFont typeface="Roboto"/>
              <a:buChar char="○"/>
              <a:defRPr sz="1800">
                <a:latin typeface="Roboto"/>
                <a:ea typeface="Roboto"/>
                <a:cs typeface="Roboto"/>
                <a:sym typeface="Roboto"/>
              </a:defRPr>
            </a:lvl2pPr>
            <a:lvl3pPr indent="-342900" lvl="2" marL="1371600" rtl="0">
              <a:spcBef>
                <a:spcPts val="0"/>
              </a:spcBef>
              <a:spcAft>
                <a:spcPts val="0"/>
              </a:spcAft>
              <a:buSzPts val="1800"/>
              <a:buFont typeface="Roboto"/>
              <a:buChar char="■"/>
              <a:defRPr sz="1800">
                <a:latin typeface="Roboto"/>
                <a:ea typeface="Roboto"/>
                <a:cs typeface="Roboto"/>
                <a:sym typeface="Roboto"/>
              </a:defRPr>
            </a:lvl3pPr>
            <a:lvl4pPr indent="-342900" lvl="3" marL="1828800" rtl="0">
              <a:spcBef>
                <a:spcPts val="0"/>
              </a:spcBef>
              <a:spcAft>
                <a:spcPts val="0"/>
              </a:spcAft>
              <a:buSzPts val="1800"/>
              <a:buFont typeface="Roboto"/>
              <a:buChar char="●"/>
              <a:defRPr sz="1800">
                <a:latin typeface="Roboto"/>
                <a:ea typeface="Roboto"/>
                <a:cs typeface="Roboto"/>
                <a:sym typeface="Roboto"/>
              </a:defRPr>
            </a:lvl4pPr>
            <a:lvl5pPr indent="-342900" lvl="4" marL="2286000" rtl="0">
              <a:spcBef>
                <a:spcPts val="0"/>
              </a:spcBef>
              <a:spcAft>
                <a:spcPts val="0"/>
              </a:spcAft>
              <a:buSzPts val="1800"/>
              <a:buFont typeface="Roboto"/>
              <a:buChar char="○"/>
              <a:defRPr sz="1800">
                <a:latin typeface="Roboto"/>
                <a:ea typeface="Roboto"/>
                <a:cs typeface="Roboto"/>
                <a:sym typeface="Roboto"/>
              </a:defRPr>
            </a:lvl5pPr>
            <a:lvl6pPr indent="-342900" lvl="5" marL="2743200" rtl="0">
              <a:spcBef>
                <a:spcPts val="0"/>
              </a:spcBef>
              <a:spcAft>
                <a:spcPts val="0"/>
              </a:spcAft>
              <a:buSzPts val="1800"/>
              <a:buFont typeface="Roboto"/>
              <a:buChar char="■"/>
              <a:defRPr sz="1800">
                <a:latin typeface="Roboto"/>
                <a:ea typeface="Roboto"/>
                <a:cs typeface="Roboto"/>
                <a:sym typeface="Roboto"/>
              </a:defRPr>
            </a:lvl6pPr>
            <a:lvl7pPr indent="-342900" lvl="6" marL="3200400" rtl="0">
              <a:spcBef>
                <a:spcPts val="0"/>
              </a:spcBef>
              <a:spcAft>
                <a:spcPts val="0"/>
              </a:spcAft>
              <a:buSzPts val="1800"/>
              <a:buFont typeface="Roboto"/>
              <a:buChar char="●"/>
              <a:defRPr sz="1800">
                <a:latin typeface="Roboto"/>
                <a:ea typeface="Roboto"/>
                <a:cs typeface="Roboto"/>
                <a:sym typeface="Roboto"/>
              </a:defRPr>
            </a:lvl7pPr>
            <a:lvl8pPr indent="-342900" lvl="7" marL="3657600" rtl="0">
              <a:spcBef>
                <a:spcPts val="0"/>
              </a:spcBef>
              <a:spcAft>
                <a:spcPts val="0"/>
              </a:spcAft>
              <a:buSzPts val="1800"/>
              <a:buFont typeface="Roboto"/>
              <a:buChar char="○"/>
              <a:defRPr sz="1800">
                <a:latin typeface="Roboto"/>
                <a:ea typeface="Roboto"/>
                <a:cs typeface="Roboto"/>
                <a:sym typeface="Roboto"/>
              </a:defRPr>
            </a:lvl8pPr>
            <a:lvl9pPr indent="-342900" lvl="8" marL="4114800" rtl="0">
              <a:spcBef>
                <a:spcPts val="0"/>
              </a:spcBef>
              <a:spcAft>
                <a:spcPts val="0"/>
              </a:spcAft>
              <a:buSzPts val="1800"/>
              <a:buFont typeface="Roboto"/>
              <a:buChar char="■"/>
              <a:defRPr sz="1800">
                <a:latin typeface="Roboto"/>
                <a:ea typeface="Roboto"/>
                <a:cs typeface="Roboto"/>
                <a:sym typeface="Roboto"/>
              </a:defRPr>
            </a:lvl9pPr>
          </a:lstStyle>
          <a:p/>
        </p:txBody>
      </p:sp>
      <p:sp>
        <p:nvSpPr>
          <p:cNvPr id="61" name="Google Shape;61;p10"/>
          <p:cNvSpPr/>
          <p:nvPr/>
        </p:nvSpPr>
        <p:spPr>
          <a:xfrm>
            <a:off x="9650" y="717725"/>
            <a:ext cx="9601200" cy="5619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0"/>
          <p:cNvSpPr txBox="1"/>
          <p:nvPr/>
        </p:nvSpPr>
        <p:spPr>
          <a:xfrm>
            <a:off x="9600" y="772325"/>
            <a:ext cx="9601200" cy="452700"/>
          </a:xfrm>
          <a:prstGeom prst="rect">
            <a:avLst/>
          </a:prstGeom>
          <a:noFill/>
          <a:ln>
            <a:noFill/>
          </a:ln>
        </p:spPr>
        <p:txBody>
          <a:bodyPr anchorCtr="0" anchor="ctr" bIns="107350" lIns="107350" spcFirstLastPara="1" rIns="107350" wrap="square" tIns="107350">
            <a:noAutofit/>
          </a:bodyPr>
          <a:lstStyle/>
          <a:p>
            <a:pPr indent="0" lvl="0" marL="0" rtl="0" algn="ctr">
              <a:spcBef>
                <a:spcPts val="0"/>
              </a:spcBef>
              <a:spcAft>
                <a:spcPts val="0"/>
              </a:spcAft>
              <a:buNone/>
            </a:pPr>
            <a:r>
              <a:rPr lang="en" sz="4000">
                <a:solidFill>
                  <a:srgbClr val="FFFFFF"/>
                </a:solidFill>
                <a:latin typeface="Overpass Black"/>
                <a:ea typeface="Overpass Black"/>
                <a:cs typeface="Overpass Black"/>
                <a:sym typeface="Overpass Black"/>
              </a:rPr>
              <a:t>5. Reflect and Respond</a:t>
            </a:r>
            <a:endParaRPr sz="4000">
              <a:solidFill>
                <a:srgbClr val="FFFFFF"/>
              </a:solidFill>
              <a:latin typeface="Overpass Black"/>
              <a:ea typeface="Overpass Black"/>
              <a:cs typeface="Overpass Black"/>
              <a:sym typeface="Overpass Black"/>
            </a:endParaRPr>
          </a:p>
        </p:txBody>
      </p:sp>
      <p:sp>
        <p:nvSpPr>
          <p:cNvPr id="63" name="Google Shape;63;p10"/>
          <p:cNvSpPr txBox="1"/>
          <p:nvPr/>
        </p:nvSpPr>
        <p:spPr>
          <a:xfrm>
            <a:off x="533550" y="1810300"/>
            <a:ext cx="8534100" cy="118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000">
                <a:latin typeface="Overpass"/>
                <a:ea typeface="Overpass"/>
                <a:cs typeface="Overpass"/>
                <a:sym typeface="Overpass"/>
              </a:rPr>
              <a:t>What insights did James gain during the bridge obstacle? How might he apply these insights when serving in leadership roles in the future?</a:t>
            </a:r>
            <a:endParaRPr b="1" sz="2000">
              <a:latin typeface="Overpass"/>
              <a:ea typeface="Overpass"/>
              <a:cs typeface="Overpass"/>
              <a:sym typeface="Overpas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gif"/><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35575" y="7209925"/>
            <a:ext cx="9501300" cy="8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
                <a:solidFill>
                  <a:srgbClr val="666666"/>
                </a:solidFill>
                <a:latin typeface="Roboto Condensed"/>
                <a:ea typeface="Roboto Condensed"/>
                <a:cs typeface="Roboto Condensed"/>
                <a:sym typeface="Roboto Condensed"/>
              </a:rPr>
              <a:t>©2020 by Scholastic Inc. All rights reserved. Permission granted to teachers and subscribers to make copies of this file to distribute to their students. Scholastic is not responsible for any edits to these materials made by educators or their students.  </a:t>
            </a:r>
            <a:endParaRPr sz="500">
              <a:solidFill>
                <a:srgbClr val="666666"/>
              </a:solidFill>
              <a:latin typeface="Roboto Condensed"/>
              <a:ea typeface="Roboto Condensed"/>
              <a:cs typeface="Roboto Condensed"/>
              <a:sym typeface="Roboto Condensed"/>
            </a:endParaRPr>
          </a:p>
        </p:txBody>
      </p:sp>
      <p:pic>
        <p:nvPicPr>
          <p:cNvPr id="7" name="Google Shape;7;p1"/>
          <p:cNvPicPr preferRelativeResize="0"/>
          <p:nvPr/>
        </p:nvPicPr>
        <p:blipFill>
          <a:blip r:embed="rId1">
            <a:alphaModFix/>
          </a:blip>
          <a:stretch>
            <a:fillRect/>
          </a:stretch>
        </p:blipFill>
        <p:spPr>
          <a:xfrm>
            <a:off x="152400" y="149100"/>
            <a:ext cx="1886954" cy="559800"/>
          </a:xfrm>
          <a:prstGeom prst="rect">
            <a:avLst/>
          </a:prstGeom>
          <a:noFill/>
          <a:ln>
            <a:noFill/>
          </a:ln>
        </p:spPr>
      </p:pic>
      <p:pic>
        <p:nvPicPr>
          <p:cNvPr id="8" name="Google Shape;8;p1"/>
          <p:cNvPicPr preferRelativeResize="0"/>
          <p:nvPr/>
        </p:nvPicPr>
        <p:blipFill>
          <a:blip r:embed="rId2">
            <a:alphaModFix/>
          </a:blip>
          <a:stretch>
            <a:fillRect/>
          </a:stretch>
        </p:blipFill>
        <p:spPr>
          <a:xfrm>
            <a:off x="8324975" y="7104300"/>
            <a:ext cx="1211900" cy="149475"/>
          </a:xfrm>
          <a:prstGeom prst="rect">
            <a:avLst/>
          </a:prstGeom>
          <a:noFill/>
          <a:ln>
            <a:noFill/>
          </a:ln>
        </p:spPr>
      </p:pic>
      <p:sp>
        <p:nvSpPr>
          <p:cNvPr id="9" name="Google Shape;9;p1"/>
          <p:cNvSpPr txBox="1"/>
          <p:nvPr/>
        </p:nvSpPr>
        <p:spPr>
          <a:xfrm>
            <a:off x="4655575" y="211953"/>
            <a:ext cx="4805100" cy="319800"/>
          </a:xfrm>
          <a:prstGeom prst="rect">
            <a:avLst/>
          </a:prstGeom>
          <a:noFill/>
          <a:ln cap="flat" cmpd="sng" w="9525">
            <a:solidFill>
              <a:srgbClr val="D8D8D8"/>
            </a:solidFill>
            <a:prstDash val="dot"/>
            <a:round/>
            <a:headEnd len="sm" w="sm" type="none"/>
            <a:tailEnd len="sm" w="sm" type="none"/>
          </a:ln>
        </p:spPr>
        <p:txBody>
          <a:bodyPr anchorCtr="0" anchor="t" bIns="91425" lIns="91425" spcFirstLastPara="1" rIns="91425" wrap="square" tIns="27425">
            <a:noAutofit/>
          </a:bodyPr>
          <a:lstStyle/>
          <a:p>
            <a:pPr indent="0" lvl="0" marL="0" rtl="0" algn="l">
              <a:lnSpc>
                <a:spcPct val="115000"/>
              </a:lnSpc>
              <a:spcBef>
                <a:spcPts val="0"/>
              </a:spcBef>
              <a:spcAft>
                <a:spcPts val="1600"/>
              </a:spcAft>
              <a:buNone/>
            </a:pPr>
            <a:r>
              <a:t/>
            </a:r>
            <a:endParaRPr sz="1800">
              <a:latin typeface="Lato"/>
              <a:ea typeface="Lato"/>
              <a:cs typeface="Lato"/>
              <a:sym typeface="Lato"/>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hyperlink" Target="https://upfront.scholastic.com/issues/2016-17/040317/should-women-have-to-register-for-the-draft-.html#1140L" TargetMode="External"/><Relationship Id="rId4" Type="http://schemas.openxmlformats.org/officeDocument/2006/relationships/hyperlink" Target="https://upfront.scholastic.com/issues/2017-18/042318/women-on-the-front-lines.html#1080L" TargetMode="External"/><Relationship Id="rId5" Type="http://schemas.openxmlformats.org/officeDocument/2006/relationships/hyperlink" Target="https://upfront.scholastic.com/issues/2020-21/030821/battle-at-boot-camp.html?share-video=623083693600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5.xml"/><Relationship Id="rId5" Type="http://schemas.openxmlformats.org/officeDocument/2006/relationships/slide" Target="/ppt/slides/slide8.xml"/><Relationship Id="rId6" Type="http://schemas.openxmlformats.org/officeDocument/2006/relationships/slide" Target="/ppt/slides/slide9.xml"/><Relationship Id="rId7" Type="http://schemas.openxmlformats.org/officeDocument/2006/relationships/slide" Target="/ppt/slid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upfront.scholastic.com/issues/2020-21/030821/battle-at-boot-camp.html?share-video=623083693600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upfront.scholastic.com/content/classroom_magazines/upfront/issues/2020-21/030821/battle-at-boot-camp.html#1080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a:hlinkClick r:id="rId3"/>
          </p:cNvPr>
          <p:cNvSpPr/>
          <p:nvPr/>
        </p:nvSpPr>
        <p:spPr>
          <a:xfrm>
            <a:off x="1256875" y="6170125"/>
            <a:ext cx="2730600" cy="55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a:hlinkClick r:id="rId4"/>
          </p:cNvPr>
          <p:cNvSpPr/>
          <p:nvPr/>
        </p:nvSpPr>
        <p:spPr>
          <a:xfrm>
            <a:off x="5613725" y="6170125"/>
            <a:ext cx="2730600" cy="55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a:hlinkClick r:id="rId5"/>
          </p:cNvPr>
          <p:cNvSpPr/>
          <p:nvPr/>
        </p:nvSpPr>
        <p:spPr>
          <a:xfrm>
            <a:off x="5613725" y="5406100"/>
            <a:ext cx="2730600" cy="55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idx="1" type="body"/>
          </p:nvPr>
        </p:nvSpPr>
        <p:spPr>
          <a:xfrm>
            <a:off x="536350" y="2529600"/>
            <a:ext cx="8367300" cy="413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3"/>
          <p:cNvSpPr txBox="1"/>
          <p:nvPr>
            <p:ph idx="1" type="body"/>
          </p:nvPr>
        </p:nvSpPr>
        <p:spPr>
          <a:xfrm>
            <a:off x="3051025" y="1488931"/>
            <a:ext cx="1868700" cy="5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ph idx="1" type="body"/>
          </p:nvPr>
        </p:nvSpPr>
        <p:spPr>
          <a:xfrm>
            <a:off x="4654400" y="143725"/>
            <a:ext cx="4811100" cy="45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a:hlinkClick action="ppaction://hlinkshowjump?jump=nextslide"/>
          </p:cNvPr>
          <p:cNvSpPr/>
          <p:nvPr/>
        </p:nvSpPr>
        <p:spPr>
          <a:xfrm>
            <a:off x="344525" y="3293275"/>
            <a:ext cx="35592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a:hlinkClick action="ppaction://hlinksldjump" r:id="rId3"/>
          </p:cNvPr>
          <p:cNvSpPr/>
          <p:nvPr/>
        </p:nvSpPr>
        <p:spPr>
          <a:xfrm>
            <a:off x="344525" y="3934100"/>
            <a:ext cx="35592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a:hlinkClick action="ppaction://hlinksldjump" r:id="rId4"/>
          </p:cNvPr>
          <p:cNvSpPr/>
          <p:nvPr/>
        </p:nvSpPr>
        <p:spPr>
          <a:xfrm>
            <a:off x="344525" y="4479350"/>
            <a:ext cx="35592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a:hlinkClick action="ppaction://hlinksldjump" r:id="rId5"/>
          </p:cNvPr>
          <p:cNvSpPr/>
          <p:nvPr/>
        </p:nvSpPr>
        <p:spPr>
          <a:xfrm>
            <a:off x="344525" y="5120175"/>
            <a:ext cx="35592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a:hlinkClick action="ppaction://hlinksldjump" r:id="rId6"/>
          </p:cNvPr>
          <p:cNvSpPr/>
          <p:nvPr/>
        </p:nvSpPr>
        <p:spPr>
          <a:xfrm>
            <a:off x="344525" y="5665425"/>
            <a:ext cx="3559200" cy="4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a:hlinkClick action="ppaction://hlinksldjump" r:id="rId7"/>
          </p:cNvPr>
          <p:cNvSpPr/>
          <p:nvPr/>
        </p:nvSpPr>
        <p:spPr>
          <a:xfrm>
            <a:off x="344525" y="6306250"/>
            <a:ext cx="3559200" cy="66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idx="1" type="body"/>
          </p:nvPr>
        </p:nvSpPr>
        <p:spPr>
          <a:xfrm>
            <a:off x="393400" y="3376250"/>
            <a:ext cx="4199700" cy="35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1" type="body"/>
          </p:nvPr>
        </p:nvSpPr>
        <p:spPr>
          <a:xfrm>
            <a:off x="5008100" y="3376250"/>
            <a:ext cx="4199700" cy="35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a:hlinkClick r:id="rId3"/>
          </p:cNvPr>
          <p:cNvSpPr/>
          <p:nvPr/>
        </p:nvSpPr>
        <p:spPr>
          <a:xfrm>
            <a:off x="2017375" y="2766859"/>
            <a:ext cx="5524800" cy="283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idx="1" type="body"/>
          </p:nvPr>
        </p:nvSpPr>
        <p:spPr>
          <a:xfrm>
            <a:off x="514200" y="4582850"/>
            <a:ext cx="8572800" cy="205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verpass"/>
                <a:ea typeface="Overpass"/>
                <a:cs typeface="Overpass"/>
                <a:sym typeface="Overpass"/>
              </a:rPr>
              <a:t>Click to add text</a:t>
            </a:r>
            <a:r>
              <a:rPr lang="en"/>
              <a:t>   </a:t>
            </a:r>
            <a:endParaRPr/>
          </a:p>
        </p:txBody>
      </p:sp>
      <p:sp>
        <p:nvSpPr>
          <p:cNvPr id="110" name="Google Shape;110;p17">
            <a:hlinkClick r:id="rId3"/>
          </p:cNvPr>
          <p:cNvSpPr/>
          <p:nvPr/>
        </p:nvSpPr>
        <p:spPr>
          <a:xfrm>
            <a:off x="1008725" y="1639425"/>
            <a:ext cx="3699300" cy="111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idx="1" type="body"/>
          </p:nvPr>
        </p:nvSpPr>
        <p:spPr>
          <a:xfrm>
            <a:off x="533550" y="3168625"/>
            <a:ext cx="8534100" cy="318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idx="1" type="body"/>
          </p:nvPr>
        </p:nvSpPr>
        <p:spPr>
          <a:xfrm>
            <a:off x="533550" y="2909425"/>
            <a:ext cx="8534100" cy="34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idx="1" type="body"/>
          </p:nvPr>
        </p:nvSpPr>
        <p:spPr>
          <a:xfrm>
            <a:off x="533550" y="2909425"/>
            <a:ext cx="8534100" cy="34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idx="1" type="body"/>
          </p:nvPr>
        </p:nvSpPr>
        <p:spPr>
          <a:xfrm>
            <a:off x="533550" y="2621425"/>
            <a:ext cx="8534100" cy="37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