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Overpass Black"/>
      <p:bold r:id="rId24"/>
      <p:boldItalic r:id="rId25"/>
    </p:embeddedFont>
    <p:embeddedFont>
      <p:font typeface="Lato"/>
      <p:regular r:id="rId26"/>
      <p:bold r:id="rId27"/>
      <p:italic r:id="rId28"/>
      <p:boldItalic r:id="rId29"/>
    </p:embeddedFont>
    <p:embeddedFont>
      <p:font typeface="Overpass"/>
      <p:regular r:id="rId30"/>
      <p:bold r:id="rId31"/>
      <p:italic r:id="rId32"/>
      <p:boldItalic r:id="rId33"/>
    </p:embeddedFont>
    <p:embeddedFont>
      <p:font typeface="Roboto Condensed"/>
      <p:regular r:id="rId34"/>
      <p:bold r:id="rId35"/>
      <p:italic r:id="rId36"/>
      <p:boldItalic r:id="rId37"/>
    </p:embeddedFont>
    <p:embeddedFont>
      <p:font typeface="Bitter Thin"/>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5E7E41-4F45-46EF-9B23-C943128320AA}">
  <a:tblStyle styleId="{9A5E7E41-4F45-46EF-9B23-C943128320A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OverpassBlack-bold.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OverpassBlack-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verpass-bold.fntdata"/><Relationship Id="rId30" Type="http://schemas.openxmlformats.org/officeDocument/2006/relationships/font" Target="fonts/Overpass-regular.fntdata"/><Relationship Id="rId11" Type="http://schemas.openxmlformats.org/officeDocument/2006/relationships/slide" Target="slides/slide5.xml"/><Relationship Id="rId33" Type="http://schemas.openxmlformats.org/officeDocument/2006/relationships/font" Target="fonts/Overpass-boldItalic.fntdata"/><Relationship Id="rId10" Type="http://schemas.openxmlformats.org/officeDocument/2006/relationships/slide" Target="slides/slide4.xml"/><Relationship Id="rId32" Type="http://schemas.openxmlformats.org/officeDocument/2006/relationships/font" Target="fonts/Overpass-italic.fntdata"/><Relationship Id="rId13" Type="http://schemas.openxmlformats.org/officeDocument/2006/relationships/slide" Target="slides/slide7.xml"/><Relationship Id="rId35" Type="http://schemas.openxmlformats.org/officeDocument/2006/relationships/font" Target="fonts/RobotoCondensed-bold.fntdata"/><Relationship Id="rId12" Type="http://schemas.openxmlformats.org/officeDocument/2006/relationships/slide" Target="slides/slide6.xml"/><Relationship Id="rId34" Type="http://schemas.openxmlformats.org/officeDocument/2006/relationships/font" Target="fonts/RobotoCondensed-regular.fntdata"/><Relationship Id="rId15" Type="http://schemas.openxmlformats.org/officeDocument/2006/relationships/slide" Target="slides/slide9.xml"/><Relationship Id="rId37" Type="http://schemas.openxmlformats.org/officeDocument/2006/relationships/font" Target="fonts/RobotoCondensed-boldItalic.fntdata"/><Relationship Id="rId14" Type="http://schemas.openxmlformats.org/officeDocument/2006/relationships/slide" Target="slides/slide8.xml"/><Relationship Id="rId36" Type="http://schemas.openxmlformats.org/officeDocument/2006/relationships/font" Target="fonts/RobotoCondensed-italic.fntdata"/><Relationship Id="rId17" Type="http://schemas.openxmlformats.org/officeDocument/2006/relationships/slide" Target="slides/slide11.xml"/><Relationship Id="rId39" Type="http://schemas.openxmlformats.org/officeDocument/2006/relationships/font" Target="fonts/BitterThin-boldItalic.fntdata"/><Relationship Id="rId16" Type="http://schemas.openxmlformats.org/officeDocument/2006/relationships/slide" Target="slides/slide10.xml"/><Relationship Id="rId38" Type="http://schemas.openxmlformats.org/officeDocument/2006/relationships/font" Target="fonts/BitterThin-bold.fntdata"/><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1fdf18e05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1fdf18e0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dc6efc625_0_41: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dc6efc62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dc6efc625_0_45: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dc6efc6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dc6efc625_0_1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dc6efc62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dc6efc625_0_33: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dc6efc62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e40d5b5d8_2_24: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e40d5b5d8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e40d5b5d8_2_13: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e40d5b5d8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dc6efc625_0_49: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dc6efc62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ef2a97bf2_2_4: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ef2a97bf2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dc6efc625_0_3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dc6efc62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4.xml"/><Relationship Id="rId3" Type="http://schemas.openxmlformats.org/officeDocument/2006/relationships/slide" Target="/ppt/slides/slide7.xml"/><Relationship Id="rId4" Type="http://schemas.openxmlformats.org/officeDocument/2006/relationships/slide" Target="/ppt/slides/slide9.xml"/><Relationship Id="rId5" Type="http://schemas.openxmlformats.org/officeDocument/2006/relationships/slide" Target="/ppt/slides/slide10.xml"/><Relationship Id="rId6"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Directions">
  <p:cSld name="TITLE_1">
    <p:spTree>
      <p:nvGrpSpPr>
        <p:cNvPr id="11" name="Shape 11"/>
        <p:cNvGrpSpPr/>
        <p:nvPr/>
      </p:nvGrpSpPr>
      <p:grpSpPr>
        <a:xfrm>
          <a:off x="0" y="0"/>
          <a:ext cx="0" cy="0"/>
          <a:chOff x="0" y="0"/>
          <a:chExt cx="0" cy="0"/>
        </a:xfrm>
      </p:grpSpPr>
      <p:sp>
        <p:nvSpPr>
          <p:cNvPr id="12" name="Google Shape;12;p2"/>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Teachers, please read this first!</a:t>
            </a:r>
            <a:endParaRPr sz="4000">
              <a:solidFill>
                <a:srgbClr val="FFFFFF"/>
              </a:solidFill>
              <a:latin typeface="Overpass Black"/>
              <a:ea typeface="Overpass Black"/>
              <a:cs typeface="Overpass Black"/>
              <a:sym typeface="Overpass Black"/>
            </a:endParaRPr>
          </a:p>
        </p:txBody>
      </p:sp>
      <p:sp>
        <p:nvSpPr>
          <p:cNvPr id="14" name="Google Shape;14;p2"/>
          <p:cNvSpPr/>
          <p:nvPr/>
        </p:nvSpPr>
        <p:spPr>
          <a:xfrm>
            <a:off x="49935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 name="Google Shape;15;p2"/>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6" name="Google Shape;16;p2"/>
          <p:cNvSpPr txBox="1"/>
          <p:nvPr/>
        </p:nvSpPr>
        <p:spPr>
          <a:xfrm>
            <a:off x="180325" y="1130075"/>
            <a:ext cx="91866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verpass"/>
                <a:ea typeface="Overpass"/>
                <a:cs typeface="Overpass"/>
                <a:sym typeface="Overpass"/>
              </a:rPr>
              <a:t>This is your copy of a </a:t>
            </a:r>
            <a:r>
              <a:rPr i="1" lang="en">
                <a:latin typeface="Overpass"/>
                <a:ea typeface="Overpass"/>
                <a:cs typeface="Overpass"/>
                <a:sym typeface="Overpass"/>
              </a:rPr>
              <a:t>New York Times Upfront</a:t>
            </a:r>
            <a:r>
              <a:rPr lang="en">
                <a:latin typeface="Overpass"/>
                <a:ea typeface="Overpass"/>
                <a:cs typeface="Overpass"/>
                <a:sym typeface="Overpass"/>
              </a:rPr>
              <a:t> slide deck. It is essentially a self-guided article lesson plan that students can complete on their own. You can use this slide deck as is, or customize it to suit your needs.</a:t>
            </a:r>
            <a:endParaRPr>
              <a:latin typeface="Overpass Black"/>
              <a:ea typeface="Overpass Black"/>
              <a:cs typeface="Overpass Black"/>
              <a:sym typeface="Overpass Black"/>
            </a:endParaRPr>
          </a:p>
          <a:p>
            <a:pPr indent="0" lvl="0" marL="0" rtl="0" algn="l">
              <a:spcBef>
                <a:spcPts val="0"/>
              </a:spcBef>
              <a:spcAft>
                <a:spcPts val="0"/>
              </a:spcAft>
              <a:buNone/>
            </a:pPr>
            <a:r>
              <a:t/>
            </a:r>
            <a:endParaRPr b="1"/>
          </a:p>
          <a:p>
            <a:pPr indent="0" lvl="0" marL="0" rtl="0" algn="l">
              <a:spcBef>
                <a:spcPts val="0"/>
              </a:spcBef>
              <a:spcAft>
                <a:spcPts val="0"/>
              </a:spcAft>
              <a:buNone/>
            </a:pPr>
            <a:r>
              <a:rPr lang="en">
                <a:latin typeface="Overpass Black"/>
                <a:ea typeface="Overpass Black"/>
                <a:cs typeface="Overpass Black"/>
                <a:sym typeface="Overpass Black"/>
              </a:rPr>
              <a:t>HOW TO ASSIGN THIS ACTIVITY:</a:t>
            </a:r>
            <a:endParaRPr>
              <a:latin typeface="Overpass Black"/>
              <a:ea typeface="Overpass Black"/>
              <a:cs typeface="Overpass Black"/>
              <a:sym typeface="Overpass Black"/>
            </a:endParaRPr>
          </a:p>
          <a:p>
            <a:pPr indent="-317500" lvl="0" marL="457200" rtl="0" algn="l">
              <a:spcBef>
                <a:spcPts val="0"/>
              </a:spcBef>
              <a:spcAft>
                <a:spcPts val="0"/>
              </a:spcAft>
              <a:buSzPts val="1400"/>
              <a:buChar char="●"/>
            </a:pPr>
            <a:r>
              <a:rPr lang="en">
                <a:latin typeface="Overpass"/>
                <a:ea typeface="Overpass"/>
                <a:cs typeface="Overpass"/>
                <a:sym typeface="Overpass"/>
              </a:rPr>
              <a:t>If you’re assigning this activity through Google Classroom, make sure to select </a:t>
            </a:r>
            <a:br>
              <a:rPr lang="en">
                <a:latin typeface="Overpass"/>
                <a:ea typeface="Overpass"/>
                <a:cs typeface="Overpass"/>
                <a:sym typeface="Overpass"/>
              </a:rPr>
            </a:br>
            <a:r>
              <a:rPr lang="en">
                <a:latin typeface="Overpass Black"/>
                <a:ea typeface="Overpass Black"/>
                <a:cs typeface="Overpass Black"/>
                <a:sym typeface="Overpass Black"/>
              </a:rPr>
              <a:t>“Make a copy for each student”</a:t>
            </a:r>
            <a:r>
              <a:rPr lang="en"/>
              <a:t> </a:t>
            </a:r>
            <a:r>
              <a:rPr lang="en">
                <a:latin typeface="Overpass"/>
                <a:ea typeface="Overpass"/>
                <a:cs typeface="Overpass"/>
                <a:sym typeface="Overpass"/>
              </a:rPr>
              <a:t>from the dropdown menu. </a:t>
            </a:r>
            <a:endParaRPr>
              <a:latin typeface="Overpass"/>
              <a:ea typeface="Overpass"/>
              <a:cs typeface="Overpass"/>
              <a:sym typeface="Overpass"/>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latin typeface="Overpass"/>
                <a:ea typeface="Overpass"/>
                <a:cs typeface="Overpass"/>
                <a:sym typeface="Overpass"/>
              </a:rPr>
              <a:t>If you’re using Microsoft Teams, you can also click</a:t>
            </a:r>
            <a:r>
              <a:rPr lang="en"/>
              <a:t> </a:t>
            </a:r>
            <a:r>
              <a:rPr lang="en">
                <a:latin typeface="Overpass Black"/>
                <a:ea typeface="Overpass Black"/>
                <a:cs typeface="Overpass Black"/>
                <a:sym typeface="Overpass Black"/>
              </a:rPr>
              <a:t>File </a:t>
            </a:r>
            <a:r>
              <a:rPr lang="en">
                <a:solidFill>
                  <a:srgbClr val="000000"/>
                </a:solidFill>
                <a:latin typeface="Overpass Black"/>
                <a:ea typeface="Overpass Black"/>
                <a:cs typeface="Overpass Black"/>
                <a:sym typeface="Overpass Black"/>
              </a:rPr>
              <a:t>→</a:t>
            </a:r>
            <a:r>
              <a:rPr lang="en">
                <a:latin typeface="Overpass Black"/>
                <a:ea typeface="Overpass Black"/>
                <a:cs typeface="Overpass Black"/>
                <a:sym typeface="Overpass Black"/>
              </a:rPr>
              <a:t> Download </a:t>
            </a:r>
            <a:r>
              <a:rPr lang="en">
                <a:solidFill>
                  <a:srgbClr val="000000"/>
                </a:solidFill>
                <a:latin typeface="Overpass Black"/>
                <a:ea typeface="Overpass Black"/>
                <a:cs typeface="Overpass Black"/>
                <a:sym typeface="Overpass Black"/>
              </a:rPr>
              <a:t>→ </a:t>
            </a:r>
            <a:br>
              <a:rPr lang="en">
                <a:solidFill>
                  <a:srgbClr val="000000"/>
                </a:solidFill>
                <a:latin typeface="Overpass Black"/>
                <a:ea typeface="Overpass Black"/>
                <a:cs typeface="Overpass Black"/>
                <a:sym typeface="Overpass Black"/>
              </a:rPr>
            </a:br>
            <a:r>
              <a:rPr lang="en">
                <a:solidFill>
                  <a:srgbClr val="000000"/>
                </a:solidFill>
                <a:latin typeface="Overpass Black"/>
                <a:ea typeface="Overpass Black"/>
                <a:cs typeface="Overpass Black"/>
                <a:sym typeface="Overpass Black"/>
              </a:rPr>
              <a:t>Microsoft Powerpoint </a:t>
            </a:r>
            <a:r>
              <a:rPr lang="en">
                <a:solidFill>
                  <a:srgbClr val="000000"/>
                </a:solidFill>
                <a:latin typeface="Overpass"/>
                <a:ea typeface="Overpass"/>
                <a:cs typeface="Overpass"/>
                <a:sym typeface="Overpass"/>
              </a:rPr>
              <a:t>for a version of this activity that you can upload to Teams.</a:t>
            </a:r>
            <a:endParaRPr>
              <a:solidFill>
                <a:srgbClr val="000000"/>
              </a:solidFill>
              <a:latin typeface="Overpass"/>
              <a:ea typeface="Overpass"/>
              <a:cs typeface="Overpass"/>
              <a:sym typeface="Overpass"/>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Font typeface="Overpass"/>
              <a:buChar char="●"/>
            </a:pPr>
            <a:r>
              <a:rPr lang="en">
                <a:solidFill>
                  <a:srgbClr val="000000"/>
                </a:solidFill>
                <a:latin typeface="Overpass"/>
                <a:ea typeface="Overpass"/>
                <a:cs typeface="Overpass"/>
                <a:sym typeface="Overpass"/>
              </a:rPr>
              <a:t>You can also </a:t>
            </a:r>
            <a:r>
              <a:rPr lang="en">
                <a:latin typeface="Overpass"/>
                <a:ea typeface="Overpass"/>
                <a:cs typeface="Overpass"/>
                <a:sym typeface="Overpass"/>
              </a:rPr>
              <a:t>have</a:t>
            </a:r>
            <a:r>
              <a:rPr lang="en">
                <a:solidFill>
                  <a:srgbClr val="000000"/>
                </a:solidFill>
                <a:latin typeface="Overpass"/>
                <a:ea typeface="Overpass"/>
                <a:cs typeface="Overpass"/>
                <a:sym typeface="Overpass"/>
              </a:rPr>
              <a:t> your students make their own copies of this activity:</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Click the</a:t>
            </a:r>
            <a:r>
              <a:rPr lang="en">
                <a:solidFill>
                  <a:srgbClr val="000000"/>
                </a:solidFill>
                <a:latin typeface="Overpass Black"/>
                <a:ea typeface="Overpass Black"/>
                <a:cs typeface="Overpass Black"/>
                <a:sym typeface="Overpass Black"/>
              </a:rPr>
              <a:t> Share </a:t>
            </a:r>
            <a:r>
              <a:rPr lang="en">
                <a:solidFill>
                  <a:srgbClr val="000000"/>
                </a:solidFill>
                <a:latin typeface="Overpass"/>
                <a:ea typeface="Overpass"/>
                <a:cs typeface="Overpass"/>
                <a:sym typeface="Overpass"/>
              </a:rPr>
              <a:t>button at the top-right</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Click</a:t>
            </a:r>
            <a:r>
              <a:rPr lang="en">
                <a:solidFill>
                  <a:srgbClr val="000000"/>
                </a:solidFill>
                <a:latin typeface="Overpass Black"/>
                <a:ea typeface="Overpass Black"/>
                <a:cs typeface="Overpass Black"/>
                <a:sym typeface="Overpass Black"/>
              </a:rPr>
              <a:t> “Copy Link,”</a:t>
            </a:r>
            <a:r>
              <a:rPr lang="en">
                <a:solidFill>
                  <a:srgbClr val="000000"/>
                </a:solidFill>
                <a:latin typeface="Overpass"/>
                <a:ea typeface="Overpass"/>
                <a:cs typeface="Overpass"/>
                <a:sym typeface="Overpass"/>
              </a:rPr>
              <a:t> then paste the URL into an email or assignment (don’t share it yet!)</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At the end of the URL, change the word </a:t>
            </a:r>
            <a:r>
              <a:rPr b="1" lang="en">
                <a:solidFill>
                  <a:srgbClr val="000000"/>
                </a:solidFill>
              </a:rPr>
              <a:t>edit</a:t>
            </a:r>
            <a:r>
              <a:rPr lang="en">
                <a:solidFill>
                  <a:srgbClr val="000000"/>
                </a:solidFill>
                <a:latin typeface="Overpass"/>
                <a:ea typeface="Overpass"/>
                <a:cs typeface="Overpass"/>
                <a:sym typeface="Overpass"/>
              </a:rPr>
              <a:t> to </a:t>
            </a:r>
            <a:r>
              <a:rPr b="1" lang="en">
                <a:solidFill>
                  <a:srgbClr val="000000"/>
                </a:solidFill>
              </a:rPr>
              <a:t>copy</a:t>
            </a:r>
            <a:r>
              <a:rPr lang="en">
                <a:solidFill>
                  <a:srgbClr val="000000"/>
                </a:solidFill>
                <a:latin typeface="Overpass"/>
                <a:ea typeface="Overpass"/>
                <a:cs typeface="Overpass"/>
                <a:sym typeface="Overpass"/>
              </a:rPr>
              <a:t>, like so:</a:t>
            </a:r>
            <a:endParaRPr>
              <a:solidFill>
                <a:srgbClr val="000000"/>
              </a:solidFill>
              <a:latin typeface="Overpass"/>
              <a:ea typeface="Overpass"/>
              <a:cs typeface="Overpass"/>
              <a:sym typeface="Overpass"/>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latin typeface="Overpass"/>
                <a:ea typeface="Overpass"/>
                <a:cs typeface="Overpass"/>
                <a:sym typeface="Overpass"/>
              </a:rPr>
              <a:t>https://docs.google.com/presentation/d/[. . . ]</a:t>
            </a:r>
            <a:r>
              <a:rPr lang="en" u="sng">
                <a:solidFill>
                  <a:srgbClr val="000000"/>
                </a:solidFill>
              </a:rPr>
              <a:t>/</a:t>
            </a:r>
            <a:r>
              <a:rPr lang="en" u="sng">
                <a:solidFill>
                  <a:srgbClr val="000000"/>
                </a:solidFill>
                <a:highlight>
                  <a:srgbClr val="FFF200"/>
                </a:highlight>
                <a:latin typeface="Overpass Black"/>
                <a:ea typeface="Overpass Black"/>
                <a:cs typeface="Overpass Black"/>
                <a:sym typeface="Overpass Black"/>
              </a:rPr>
              <a:t>edit</a:t>
            </a:r>
            <a:r>
              <a:rPr lang="en" u="sng">
                <a:solidFill>
                  <a:srgbClr val="000000"/>
                </a:solidFill>
                <a:latin typeface="Overpass"/>
                <a:ea typeface="Overpass"/>
                <a:cs typeface="Overpass"/>
                <a:sym typeface="Overpass"/>
              </a:rPr>
              <a:t>?usp=sharing</a:t>
            </a:r>
            <a:endParaRPr u="sng">
              <a:solidFill>
                <a:srgbClr val="000000"/>
              </a:solidFill>
              <a:latin typeface="Overpass"/>
              <a:ea typeface="Overpass"/>
              <a:cs typeface="Overpass"/>
              <a:sym typeface="Overpass"/>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latin typeface="Overpass"/>
                <a:ea typeface="Overpass"/>
                <a:cs typeface="Overpass"/>
                <a:sym typeface="Overpass"/>
              </a:rPr>
              <a:t>https://docs.google.com/pr</a:t>
            </a:r>
            <a:r>
              <a:rPr lang="en" u="sng">
                <a:latin typeface="Overpass"/>
                <a:ea typeface="Overpass"/>
                <a:cs typeface="Overpass"/>
                <a:sym typeface="Overpass"/>
              </a:rPr>
              <a:t>esentation/d/[. . . ]/</a:t>
            </a:r>
            <a:r>
              <a:rPr lang="en" u="sng">
                <a:highlight>
                  <a:srgbClr val="FFF200"/>
                </a:highlight>
                <a:latin typeface="Overpass Black"/>
                <a:ea typeface="Overpass Black"/>
                <a:cs typeface="Overpass Black"/>
                <a:sym typeface="Overpass Black"/>
              </a:rPr>
              <a:t>copy</a:t>
            </a:r>
            <a:r>
              <a:rPr lang="en" u="sng">
                <a:latin typeface="Overpass"/>
                <a:ea typeface="Overpass"/>
                <a:cs typeface="Overpass"/>
                <a:sym typeface="Overpass"/>
              </a:rPr>
              <a:t>?usp=sharing</a:t>
            </a:r>
            <a:endParaRPr u="sng">
              <a:solidFill>
                <a:srgbClr val="000000"/>
              </a:solidFill>
              <a:latin typeface="Overpass"/>
              <a:ea typeface="Overpass"/>
              <a:cs typeface="Overpass"/>
              <a:sym typeface="Overpass"/>
            </a:endParaRPr>
          </a:p>
          <a:p>
            <a:pPr indent="0" lvl="0" marL="0" rtl="0" algn="l">
              <a:spcBef>
                <a:spcPts val="0"/>
              </a:spcBef>
              <a:spcAft>
                <a:spcPts val="0"/>
              </a:spcAft>
              <a:buNone/>
            </a:pPr>
            <a:r>
              <a:t/>
            </a:r>
            <a:endParaRPr/>
          </a:p>
          <a:p>
            <a:pPr indent="0" lvl="0" marL="0" rtl="0" algn="l">
              <a:spcBef>
                <a:spcPts val="0"/>
              </a:spcBef>
              <a:spcAft>
                <a:spcPts val="0"/>
              </a:spcAft>
              <a:buNone/>
            </a:pPr>
            <a:r>
              <a:rPr lang="en" sz="2800">
                <a:solidFill>
                  <a:srgbClr val="FF0000"/>
                </a:solidFill>
                <a:latin typeface="Bitter Thin"/>
                <a:ea typeface="Bitter Thin"/>
                <a:cs typeface="Bitter Thin"/>
                <a:sym typeface="Bitter Thin"/>
              </a:rPr>
              <a:t>Don’t forget: Delete this slide before sharing the activity with students.</a:t>
            </a:r>
            <a:endParaRPr sz="2800">
              <a:solidFill>
                <a:srgbClr val="FF0000"/>
              </a:solidFill>
              <a:latin typeface="Bitter Thin"/>
              <a:ea typeface="Bitter Thin"/>
              <a:cs typeface="Bitter Thin"/>
              <a:sym typeface="Bitter Thin"/>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latin typeface="Overpass"/>
                <a:ea typeface="Overpass"/>
                <a:cs typeface="Overpass"/>
                <a:sym typeface="Overpass"/>
              </a:rPr>
              <a:t>Thank you for teaching with </a:t>
            </a:r>
            <a:r>
              <a:rPr i="1" lang="en">
                <a:latin typeface="Overpass"/>
                <a:ea typeface="Overpass"/>
                <a:cs typeface="Overpass"/>
                <a:sym typeface="Overpass"/>
              </a:rPr>
              <a:t>The New York Times Upfront</a:t>
            </a:r>
            <a:r>
              <a:rPr lang="en">
                <a:latin typeface="Overpass"/>
                <a:ea typeface="Overpass"/>
                <a:cs typeface="Overpass"/>
                <a:sym typeface="Overpass"/>
              </a:rPr>
              <a:t>!</a:t>
            </a:r>
            <a:endParaRPr>
              <a:latin typeface="Overpass"/>
              <a:ea typeface="Overpass"/>
              <a:cs typeface="Overpass"/>
              <a:sym typeface="Overpas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Reflect and Respond">
  <p:cSld name="CUSTOM_4_1">
    <p:spTree>
      <p:nvGrpSpPr>
        <p:cNvPr id="58" name="Shape 58"/>
        <p:cNvGrpSpPr/>
        <p:nvPr/>
      </p:nvGrpSpPr>
      <p:grpSpPr>
        <a:xfrm>
          <a:off x="0" y="0"/>
          <a:ext cx="0" cy="0"/>
          <a:chOff x="0" y="0"/>
          <a:chExt cx="0" cy="0"/>
        </a:xfrm>
      </p:grpSpPr>
      <p:sp>
        <p:nvSpPr>
          <p:cNvPr id="59" name="Google Shape;59;p11"/>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60" name="Google Shape;60;p11"/>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Review the “1935 Unions” section of the timeline. In what ways do you think this legislation changed the course of history and of labor movements?</a:t>
            </a:r>
            <a:endParaRPr b="1" sz="2000">
              <a:latin typeface="Overpass"/>
              <a:ea typeface="Overpass"/>
              <a:cs typeface="Overpass"/>
              <a:sym typeface="Overpass"/>
            </a:endParaRPr>
          </a:p>
        </p:txBody>
      </p:sp>
      <p:sp>
        <p:nvSpPr>
          <p:cNvPr id="61" name="Google Shape;61;p11"/>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4. Reflect and Respond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Continue the Journey">
  <p:cSld name="CUSTOM_4_1_1">
    <p:spTree>
      <p:nvGrpSpPr>
        <p:cNvPr id="62" name="Shape 62"/>
        <p:cNvGrpSpPr/>
        <p:nvPr/>
      </p:nvGrpSpPr>
      <p:grpSpPr>
        <a:xfrm>
          <a:off x="0" y="0"/>
          <a:ext cx="0" cy="0"/>
          <a:chOff x="0" y="0"/>
          <a:chExt cx="0" cy="0"/>
        </a:xfrm>
      </p:grpSpPr>
      <p:graphicFrame>
        <p:nvGraphicFramePr>
          <p:cNvPr id="63" name="Google Shape;63;p12"/>
          <p:cNvGraphicFramePr/>
          <p:nvPr/>
        </p:nvGraphicFramePr>
        <p:xfrm>
          <a:off x="457300" y="2125025"/>
          <a:ext cx="3000000" cy="3000000"/>
        </p:xfrm>
        <a:graphic>
          <a:graphicData uri="http://schemas.openxmlformats.org/drawingml/2006/table">
            <a:tbl>
              <a:tblPr>
                <a:noFill/>
                <a:tableStyleId>{9A5E7E41-4F45-46EF-9B23-C943128320AA}</a:tableStyleId>
              </a:tblPr>
              <a:tblGrid>
                <a:gridCol w="3824900"/>
                <a:gridCol w="4918900"/>
              </a:tblGrid>
              <a:tr h="4844250">
                <a:tc>
                  <a:txBody>
                    <a:bodyPr/>
                    <a:lstStyle/>
                    <a:p>
                      <a:pPr indent="0" lvl="0" marL="0" rtl="0" algn="l">
                        <a:lnSpc>
                          <a:spcPct val="100000"/>
                        </a:lnSpc>
                        <a:spcBef>
                          <a:spcPts val="1000"/>
                        </a:spcBef>
                        <a:spcAft>
                          <a:spcPts val="0"/>
                        </a:spcAft>
                        <a:buClr>
                          <a:schemeClr val="dk1"/>
                        </a:buClr>
                        <a:buSzPts val="1100"/>
                        <a:buFont typeface="Arial"/>
                        <a:buNone/>
                      </a:pPr>
                      <a:r>
                        <a:t/>
                      </a:r>
                      <a:endParaRPr sz="1800">
                        <a:latin typeface="Overpass"/>
                        <a:ea typeface="Overpass"/>
                        <a:cs typeface="Overpass"/>
                        <a:sym typeface="Overpass"/>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Overpass"/>
                          <a:ea typeface="Overpass"/>
                          <a:cs typeface="Overpass"/>
                          <a:sym typeface="Overpass"/>
                        </a:rPr>
                        <a:t>Read an excerpt of Camella Teoli’s testimony before Congress about her accident at the textile factory. Imagine that you’re a member of Congress who heard the testimony. Write a short speech about what needs to be done to fix the working conditions in the mills. </a:t>
                      </a:r>
                      <a:endParaRPr sz="1800">
                        <a:latin typeface="Overpass"/>
                        <a:ea typeface="Overpass"/>
                        <a:cs typeface="Overpass"/>
                        <a:sym typeface="Overpas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1000"/>
                        </a:spcBef>
                        <a:spcAft>
                          <a:spcPts val="0"/>
                        </a:spcAft>
                        <a:buNone/>
                      </a:pPr>
                      <a:r>
                        <a:t/>
                      </a:r>
                      <a:endParaRPr sz="1800">
                        <a:latin typeface="Overpass"/>
                        <a:ea typeface="Overpass"/>
                        <a:cs typeface="Overpass"/>
                        <a:sym typeface="Overpass"/>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Overpass"/>
                          <a:ea typeface="Overpass"/>
                          <a:cs typeface="Overpass"/>
                          <a:sym typeface="Overpass"/>
                        </a:rPr>
                        <a:t>Read this article from a past issue of </a:t>
                      </a:r>
                      <a:r>
                        <a:rPr i="1" lang="en" sz="1800">
                          <a:solidFill>
                            <a:schemeClr val="dk1"/>
                          </a:solidFill>
                          <a:latin typeface="Overpass"/>
                          <a:ea typeface="Overpass"/>
                          <a:cs typeface="Overpass"/>
                          <a:sym typeface="Overpass"/>
                        </a:rPr>
                        <a:t>Upfront</a:t>
                      </a:r>
                      <a:r>
                        <a:rPr lang="en" sz="1800">
                          <a:solidFill>
                            <a:schemeClr val="dk1"/>
                          </a:solidFill>
                          <a:latin typeface="Overpass"/>
                          <a:ea typeface="Overpass"/>
                          <a:cs typeface="Overpass"/>
                          <a:sym typeface="Overpass"/>
                        </a:rPr>
                        <a:t> about teens fighting to raise the minimum wage. Do you see any similarities between Camella Teoli and the Lawrence mill workers’ strike and the current movement by teens to raise the minimum wage? How are they different? Make a list of five similarities and five differences. What do the similarities and differences tell us about progress and the challenges still faced by young workers today?</a:t>
                      </a:r>
                      <a:endParaRPr sz="1800">
                        <a:latin typeface="Overpass"/>
                        <a:ea typeface="Overpass"/>
                        <a:cs typeface="Overpass"/>
                        <a:sym typeface="Overpas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64" name="Google Shape;64;p12"/>
          <p:cNvSpPr/>
          <p:nvPr/>
        </p:nvSpPr>
        <p:spPr>
          <a:xfrm>
            <a:off x="4358200" y="2256800"/>
            <a:ext cx="4114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chemeClr val="lt1"/>
                </a:solidFill>
                <a:latin typeface="Bitter Thin"/>
                <a:ea typeface="Bitter Thin"/>
                <a:cs typeface="Bitter Thin"/>
                <a:sym typeface="Bitter Thin"/>
              </a:rPr>
              <a:t>2. Compare and contrast</a:t>
            </a:r>
            <a:endParaRPr sz="1800">
              <a:solidFill>
                <a:srgbClr val="FFFFFF"/>
              </a:solidFill>
              <a:latin typeface="Roboto Black"/>
              <a:ea typeface="Roboto Black"/>
              <a:cs typeface="Roboto Black"/>
              <a:sym typeface="Roboto Black"/>
            </a:endParaRPr>
          </a:p>
        </p:txBody>
      </p:sp>
      <p:sp>
        <p:nvSpPr>
          <p:cNvPr id="65" name="Google Shape;65;p12"/>
          <p:cNvSpPr/>
          <p:nvPr/>
        </p:nvSpPr>
        <p:spPr>
          <a:xfrm>
            <a:off x="545650" y="2256800"/>
            <a:ext cx="3035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Bitter Thin"/>
                <a:ea typeface="Bitter Thin"/>
                <a:cs typeface="Bitter Thin"/>
                <a:sym typeface="Bitter Thin"/>
              </a:rPr>
              <a:t>1. Write a speech</a:t>
            </a:r>
            <a:endParaRPr sz="1800">
              <a:solidFill>
                <a:srgbClr val="FFFFFF"/>
              </a:solidFill>
              <a:latin typeface="Bitter Thin"/>
              <a:ea typeface="Bitter Thin"/>
              <a:cs typeface="Bitter Thin"/>
              <a:sym typeface="Bitter Thin"/>
            </a:endParaRPr>
          </a:p>
        </p:txBody>
      </p:sp>
      <p:sp>
        <p:nvSpPr>
          <p:cNvPr id="66" name="Google Shape;66;p12"/>
          <p:cNvSpPr txBox="1"/>
          <p:nvPr/>
        </p:nvSpPr>
        <p:spPr>
          <a:xfrm>
            <a:off x="457300" y="1303325"/>
            <a:ext cx="8743800" cy="7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0000"/>
                </a:solidFill>
                <a:latin typeface="Bitter Thin"/>
                <a:ea typeface="Bitter Thin"/>
                <a:cs typeface="Bitter Thin"/>
                <a:sym typeface="Bitter Thin"/>
              </a:rPr>
              <a:t>Choose one of these tasks. Click on the button to follow the link, </a:t>
            </a:r>
            <a:br>
              <a:rPr lang="en" sz="2000">
                <a:solidFill>
                  <a:srgbClr val="FF0000"/>
                </a:solidFill>
                <a:latin typeface="Bitter Thin"/>
                <a:ea typeface="Bitter Thin"/>
                <a:cs typeface="Bitter Thin"/>
                <a:sym typeface="Bitter Thin"/>
              </a:rPr>
            </a:br>
            <a:r>
              <a:rPr lang="en" sz="2000">
                <a:solidFill>
                  <a:srgbClr val="FF0000"/>
                </a:solidFill>
                <a:latin typeface="Bitter Thin"/>
                <a:ea typeface="Bitter Thin"/>
                <a:cs typeface="Bitter Thin"/>
                <a:sym typeface="Bitter Thin"/>
              </a:rPr>
              <a:t>then write your response on the next slide.</a:t>
            </a:r>
            <a:endParaRPr sz="2000">
              <a:solidFill>
                <a:srgbClr val="FF0000"/>
              </a:solidFill>
              <a:latin typeface="Bitter Thin"/>
              <a:ea typeface="Bitter Thin"/>
              <a:cs typeface="Bitter Thin"/>
              <a:sym typeface="Bitter Thin"/>
            </a:endParaRPr>
          </a:p>
        </p:txBody>
      </p:sp>
      <p:sp>
        <p:nvSpPr>
          <p:cNvPr id="67" name="Google Shape;67;p12"/>
          <p:cNvSpPr/>
          <p:nvPr/>
        </p:nvSpPr>
        <p:spPr>
          <a:xfrm>
            <a:off x="1159025" y="6175150"/>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Excerpt</a:t>
            </a:r>
            <a:endParaRPr sz="2000">
              <a:solidFill>
                <a:srgbClr val="FFFFFF"/>
              </a:solidFill>
              <a:latin typeface="Bitter Thin"/>
              <a:ea typeface="Bitter Thin"/>
              <a:cs typeface="Bitter Thin"/>
              <a:sym typeface="Bitter Thin"/>
            </a:endParaRPr>
          </a:p>
        </p:txBody>
      </p:sp>
      <p:sp>
        <p:nvSpPr>
          <p:cNvPr id="68" name="Google Shape;68;p12"/>
          <p:cNvSpPr/>
          <p:nvPr/>
        </p:nvSpPr>
        <p:spPr>
          <a:xfrm>
            <a:off x="5635600" y="6175150"/>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Article</a:t>
            </a:r>
            <a:endParaRPr sz="2000">
              <a:solidFill>
                <a:srgbClr val="FFFFFF"/>
              </a:solidFill>
              <a:latin typeface="Bitter Thin"/>
              <a:ea typeface="Bitter Thin"/>
              <a:cs typeface="Bitter Thin"/>
              <a:sym typeface="Bitter Thin"/>
            </a:endParaRPr>
          </a:p>
        </p:txBody>
      </p:sp>
      <p:sp>
        <p:nvSpPr>
          <p:cNvPr id="69" name="Google Shape;69;p12"/>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5. Continue the Learning Journey</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Continue the Journey pt.II">
  <p:cSld name="CUSTOM_4_1_1_1">
    <p:spTree>
      <p:nvGrpSpPr>
        <p:cNvPr id="70" name="Shape 70"/>
        <p:cNvGrpSpPr/>
        <p:nvPr/>
      </p:nvGrpSpPr>
      <p:grpSpPr>
        <a:xfrm>
          <a:off x="0" y="0"/>
          <a:ext cx="0" cy="0"/>
          <a:chOff x="0" y="0"/>
          <a:chExt cx="0" cy="0"/>
        </a:xfrm>
      </p:grpSpPr>
      <p:sp>
        <p:nvSpPr>
          <p:cNvPr id="71" name="Google Shape;71;p13"/>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72" name="Google Shape;72;p13"/>
          <p:cNvSpPr txBox="1"/>
          <p:nvPr/>
        </p:nvSpPr>
        <p:spPr>
          <a:xfrm>
            <a:off x="536350" y="1488931"/>
            <a:ext cx="8320800" cy="4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I chose task number:</a:t>
            </a:r>
            <a:endParaRPr b="1" sz="2100">
              <a:latin typeface="Overpass"/>
              <a:ea typeface="Overpass"/>
              <a:cs typeface="Overpass"/>
              <a:sym typeface="Overpass"/>
            </a:endParaRPr>
          </a:p>
        </p:txBody>
      </p:sp>
      <p:sp>
        <p:nvSpPr>
          <p:cNvPr id="73" name="Google Shape;73;p13"/>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5. Continue the Learning Journey</a:t>
            </a:r>
            <a:r>
              <a:rPr lang="en" sz="1800">
                <a:solidFill>
                  <a:srgbClr val="FFFFFF"/>
                </a:solidFill>
                <a:latin typeface="Overpass Black"/>
                <a:ea typeface="Overpass Black"/>
                <a:cs typeface="Overpass Black"/>
                <a:sym typeface="Overpass Black"/>
              </a:rPr>
              <a:t>(continued)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OC">
  <p:cSld name="CUSTOM">
    <p:spTree>
      <p:nvGrpSpPr>
        <p:cNvPr id="17" name="Shape 17"/>
        <p:cNvGrpSpPr/>
        <p:nvPr/>
      </p:nvGrpSpPr>
      <p:grpSpPr>
        <a:xfrm>
          <a:off x="0" y="0"/>
          <a:ext cx="0" cy="0"/>
          <a:chOff x="0" y="0"/>
          <a:chExt cx="0" cy="0"/>
        </a:xfrm>
      </p:grpSpPr>
      <p:sp>
        <p:nvSpPr>
          <p:cNvPr id="18" name="Google Shape;18;p3"/>
          <p:cNvSpPr txBox="1"/>
          <p:nvPr>
            <p:ph idx="1" type="body"/>
          </p:nvPr>
        </p:nvSpPr>
        <p:spPr>
          <a:xfrm>
            <a:off x="2953875" y="3069050"/>
            <a:ext cx="3591600" cy="28218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19" name="Google Shape;19;p3"/>
          <p:cNvSpPr txBox="1"/>
          <p:nvPr/>
        </p:nvSpPr>
        <p:spPr>
          <a:xfrm>
            <a:off x="3544850" y="143725"/>
            <a:ext cx="1046100" cy="4527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rPr b="1" lang="en" sz="2000">
                <a:latin typeface="Overpass"/>
                <a:ea typeface="Overpass"/>
                <a:cs typeface="Overpass"/>
                <a:sym typeface="Overpass"/>
              </a:rPr>
              <a:t>Name:</a:t>
            </a:r>
            <a:endParaRPr b="1" sz="2000">
              <a:latin typeface="Overpass"/>
              <a:ea typeface="Overpass"/>
              <a:cs typeface="Overpass"/>
              <a:sym typeface="Overpass"/>
            </a:endParaRPr>
          </a:p>
        </p:txBody>
      </p:sp>
      <p:sp>
        <p:nvSpPr>
          <p:cNvPr id="20" name="Google Shape;20;p3"/>
          <p:cNvSpPr txBox="1"/>
          <p:nvPr/>
        </p:nvSpPr>
        <p:spPr>
          <a:xfrm>
            <a:off x="344525" y="2476275"/>
            <a:ext cx="4039500" cy="4560900"/>
          </a:xfrm>
          <a:prstGeom prst="rect">
            <a:avLst/>
          </a:prstGeom>
          <a:noFill/>
          <a:ln cap="flat" cmpd="sng" w="19050">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1155CC"/>
                </a:solidFill>
                <a:latin typeface="Bitter Thin"/>
                <a:ea typeface="Bitter Thin"/>
                <a:cs typeface="Bitter Thin"/>
                <a:sym typeface="Bitter Thin"/>
              </a:rPr>
              <a:t>Follow each step to complete the lesson.</a:t>
            </a:r>
            <a:endParaRPr sz="2000">
              <a:solidFill>
                <a:srgbClr val="1155CC"/>
              </a:solidFill>
              <a:latin typeface="Bitter Thin"/>
              <a:ea typeface="Bitter Thin"/>
              <a:cs typeface="Bitter Thin"/>
              <a:sym typeface="Bitter Thin"/>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howjump?jump=nextslide">
                  <a:extLst>
                    <a:ext uri="{A12FA001-AC4F-418D-AE19-62706E023703}">
                      <ahyp:hlinkClr val="tx"/>
                    </a:ext>
                  </a:extLst>
                </a:hlinkClick>
              </a:rPr>
              <a:t>Before You Read</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2">
                  <a:extLst>
                    <a:ext uri="{A12FA001-AC4F-418D-AE19-62706E023703}">
                      <ahyp:hlinkClr val="tx"/>
                    </a:ext>
                  </a:extLst>
                </a:hlinkClick>
              </a:rPr>
              <a:t>Read the Article</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chemeClr val="hlink"/>
                </a:solidFill>
                <a:latin typeface="Overpass Black"/>
                <a:ea typeface="Overpass Black"/>
                <a:cs typeface="Overpass Black"/>
                <a:sym typeface="Overpass Black"/>
                <a:hlinkClick action="ppaction://hlinksldjump" r:id="rId3"/>
              </a:rPr>
              <a:t>Analyze a Primary Source</a:t>
            </a:r>
            <a:endParaRPr sz="2000">
              <a:solidFill>
                <a:srgbClr val="000000"/>
              </a:solidFill>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4">
                  <a:extLst>
                    <a:ext uri="{A12FA001-AC4F-418D-AE19-62706E023703}">
                      <ahyp:hlinkClr val="tx"/>
                    </a:ext>
                  </a:extLst>
                </a:hlinkClick>
              </a:rPr>
              <a:t>Reflect and Respond</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100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5">
                  <a:extLst>
                    <a:ext uri="{A12FA001-AC4F-418D-AE19-62706E023703}">
                      <ahyp:hlinkClr val="tx"/>
                    </a:ext>
                  </a:extLst>
                </a:hlinkClick>
              </a:rPr>
              <a:t>Continue the Learning Journey</a:t>
            </a:r>
            <a:endParaRPr>
              <a:latin typeface="Overpass Black"/>
              <a:ea typeface="Overpass Black"/>
              <a:cs typeface="Overpass Black"/>
              <a:sym typeface="Overpass Black"/>
            </a:endParaRPr>
          </a:p>
        </p:txBody>
      </p:sp>
      <p:sp>
        <p:nvSpPr>
          <p:cNvPr id="21" name="Google Shape;21;p3"/>
          <p:cNvSpPr txBox="1"/>
          <p:nvPr/>
        </p:nvSpPr>
        <p:spPr>
          <a:xfrm>
            <a:off x="564900" y="1400925"/>
            <a:ext cx="8471400" cy="838200"/>
          </a:xfrm>
          <a:prstGeom prst="rect">
            <a:avLst/>
          </a:prstGeom>
          <a:noFill/>
          <a:ln>
            <a:noFill/>
          </a:ln>
        </p:spPr>
        <p:txBody>
          <a:bodyPr anchorCtr="0" anchor="t" bIns="107350" lIns="107350" spcFirstLastPara="1" rIns="107350" wrap="square" tIns="107350">
            <a:noAutofit/>
          </a:bodyPr>
          <a:lstStyle/>
          <a:p>
            <a:pPr indent="0" lvl="0" marL="0" rtl="0" algn="ctr">
              <a:spcBef>
                <a:spcPts val="0"/>
              </a:spcBef>
              <a:spcAft>
                <a:spcPts val="0"/>
              </a:spcAft>
              <a:buNone/>
            </a:pPr>
            <a:r>
              <a:rPr b="1" lang="en" sz="1800">
                <a:latin typeface="Overpass"/>
                <a:ea typeface="Overpass"/>
                <a:cs typeface="Overpass"/>
                <a:sym typeface="Overpass"/>
              </a:rPr>
              <a:t>In 1912, a courageous teen overcame a personal disaster to join a groundbreaking movement that helped change the lives of American workers. </a:t>
            </a:r>
            <a:endParaRPr b="1" sz="1800">
              <a:latin typeface="Overpass"/>
              <a:ea typeface="Overpass"/>
              <a:cs typeface="Overpass"/>
              <a:sym typeface="Overpass"/>
            </a:endParaRPr>
          </a:p>
        </p:txBody>
      </p:sp>
      <p:sp>
        <p:nvSpPr>
          <p:cNvPr id="22" name="Google Shape;22;p3"/>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3700">
                <a:solidFill>
                  <a:srgbClr val="FFFFFF"/>
                </a:solidFill>
                <a:latin typeface="Overpass Black"/>
                <a:ea typeface="Overpass Black"/>
                <a:cs typeface="Overpass Black"/>
                <a:sym typeface="Overpass Black"/>
              </a:rPr>
              <a:t>Lesson: Speaking Out for Workers’ Rights</a:t>
            </a:r>
            <a:endParaRPr sz="3700">
              <a:solidFill>
                <a:srgbClr val="FFFFFF"/>
              </a:solidFill>
              <a:latin typeface="Overpass Black"/>
              <a:ea typeface="Overpass Black"/>
              <a:cs typeface="Overpass Black"/>
              <a:sym typeface="Overpass Black"/>
            </a:endParaRPr>
          </a:p>
        </p:txBody>
      </p:sp>
      <p:pic>
        <p:nvPicPr>
          <p:cNvPr id="23" name="Google Shape;23;p3"/>
          <p:cNvPicPr preferRelativeResize="0"/>
          <p:nvPr/>
        </p:nvPicPr>
        <p:blipFill rotWithShape="1">
          <a:blip r:embed="rId6">
            <a:alphaModFix/>
          </a:blip>
          <a:srcRect b="970" l="0" r="0" t="961"/>
          <a:stretch/>
        </p:blipFill>
        <p:spPr>
          <a:xfrm>
            <a:off x="4512150" y="2476275"/>
            <a:ext cx="4892400" cy="3261602"/>
          </a:xfrm>
          <a:prstGeom prst="rect">
            <a:avLst/>
          </a:prstGeom>
          <a:noFill/>
          <a:ln cap="flat" cmpd="sng" w="9525">
            <a:solidFill>
              <a:srgbClr val="595959"/>
            </a:solidFill>
            <a:prstDash val="solid"/>
            <a:round/>
            <a:headEnd len="sm" w="sm" type="none"/>
            <a:tailEnd len="sm" w="sm"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Before You Read">
  <p:cSld name="CUSTOM_1">
    <p:spTree>
      <p:nvGrpSpPr>
        <p:cNvPr id="24" name="Shape 24"/>
        <p:cNvGrpSpPr/>
        <p:nvPr/>
      </p:nvGrpSpPr>
      <p:grpSpPr>
        <a:xfrm>
          <a:off x="0" y="0"/>
          <a:ext cx="0" cy="0"/>
          <a:chOff x="0" y="0"/>
          <a:chExt cx="0" cy="0"/>
        </a:xfrm>
      </p:grpSpPr>
      <p:sp>
        <p:nvSpPr>
          <p:cNvPr id="25" name="Google Shape;25;p4"/>
          <p:cNvSpPr txBox="1"/>
          <p:nvPr>
            <p:ph idx="1" type="body"/>
          </p:nvPr>
        </p:nvSpPr>
        <p:spPr>
          <a:xfrm>
            <a:off x="937850" y="3735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26" name="Google Shape;26;p4"/>
          <p:cNvSpPr txBox="1"/>
          <p:nvPr/>
        </p:nvSpPr>
        <p:spPr>
          <a:xfrm>
            <a:off x="5008097" y="1472625"/>
            <a:ext cx="4199700" cy="182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1155CC"/>
                </a:solidFill>
                <a:latin typeface="Bitter Thin"/>
                <a:ea typeface="Bitter Thin"/>
                <a:cs typeface="Bitter Thin"/>
                <a:sym typeface="Bitter Thin"/>
              </a:rPr>
              <a:t>Think about your own experiences:</a:t>
            </a:r>
            <a:br>
              <a:rPr lang="en" sz="2000">
                <a:solidFill>
                  <a:srgbClr val="1155CC"/>
                </a:solidFill>
                <a:latin typeface="Bitter Thin"/>
                <a:ea typeface="Bitter Thin"/>
                <a:cs typeface="Bitter Thin"/>
                <a:sym typeface="Bitter Thin"/>
              </a:rPr>
            </a:br>
            <a:r>
              <a:rPr b="1" lang="en" sz="2000">
                <a:latin typeface="Overpass"/>
                <a:ea typeface="Overpass"/>
                <a:cs typeface="Overpass"/>
                <a:sym typeface="Overpass"/>
              </a:rPr>
              <a:t>Share the challenges you’ve faced in after-school jobs such as babysitting, mowing lawns, or working in retail or in restaurants.</a:t>
            </a:r>
            <a:endParaRPr b="1" sz="2000">
              <a:latin typeface="Overpass"/>
              <a:ea typeface="Overpass"/>
              <a:cs typeface="Overpass"/>
              <a:sym typeface="Overpass"/>
            </a:endParaRPr>
          </a:p>
        </p:txBody>
      </p:sp>
      <p:sp>
        <p:nvSpPr>
          <p:cNvPr id="27" name="Google Shape;27;p4"/>
          <p:cNvSpPr txBox="1"/>
          <p:nvPr/>
        </p:nvSpPr>
        <p:spPr>
          <a:xfrm>
            <a:off x="393403" y="1472625"/>
            <a:ext cx="4199700" cy="182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1155CC"/>
                </a:solidFill>
                <a:latin typeface="Bitter Thin"/>
                <a:ea typeface="Bitter Thin"/>
                <a:cs typeface="Bitter Thin"/>
                <a:sym typeface="Bitter Thin"/>
              </a:rPr>
              <a:t>Consider these </a:t>
            </a:r>
            <a:br>
              <a:rPr lang="en" sz="2000">
                <a:solidFill>
                  <a:srgbClr val="1155CC"/>
                </a:solidFill>
                <a:latin typeface="Bitter Thin"/>
                <a:ea typeface="Bitter Thin"/>
                <a:cs typeface="Bitter Thin"/>
                <a:sym typeface="Bitter Thin"/>
              </a:rPr>
            </a:br>
            <a:r>
              <a:rPr lang="en" sz="2000">
                <a:solidFill>
                  <a:srgbClr val="1155CC"/>
                </a:solidFill>
                <a:latin typeface="Bitter Thin"/>
                <a:ea typeface="Bitter Thin"/>
                <a:cs typeface="Bitter Thin"/>
                <a:sym typeface="Bitter Thin"/>
              </a:rPr>
              <a:t>big-picture questions: </a:t>
            </a:r>
            <a:endParaRPr sz="2000">
              <a:solidFill>
                <a:srgbClr val="1155CC"/>
              </a:solidFill>
              <a:latin typeface="Bitter Thin"/>
              <a:ea typeface="Bitter Thin"/>
              <a:cs typeface="Bitter Thin"/>
              <a:sym typeface="Bitter Thin"/>
            </a:endParaRPr>
          </a:p>
          <a:p>
            <a:pPr indent="0" lvl="0" marL="0" rtl="0" algn="ctr">
              <a:spcBef>
                <a:spcPts val="0"/>
              </a:spcBef>
              <a:spcAft>
                <a:spcPts val="0"/>
              </a:spcAft>
              <a:buNone/>
            </a:pPr>
            <a:r>
              <a:rPr b="1" lang="en" sz="2000">
                <a:latin typeface="Overpass"/>
                <a:ea typeface="Overpass"/>
                <a:cs typeface="Overpass"/>
                <a:sym typeface="Overpass"/>
              </a:rPr>
              <a:t>What rights should workers have? In what ways are workers’ rights a subset of human rights?</a:t>
            </a:r>
            <a:endParaRPr b="1" sz="2000">
              <a:latin typeface="Overpass"/>
              <a:ea typeface="Overpass"/>
              <a:cs typeface="Overpass"/>
              <a:sym typeface="Overpass"/>
            </a:endParaRPr>
          </a:p>
        </p:txBody>
      </p:sp>
      <p:sp>
        <p:nvSpPr>
          <p:cNvPr id="28" name="Google Shape;28;p4"/>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482600" lvl="0" marL="457200" rtl="0" algn="ctr">
              <a:spcBef>
                <a:spcPts val="0"/>
              </a:spcBef>
              <a:spcAft>
                <a:spcPts val="0"/>
              </a:spcAft>
              <a:buClr>
                <a:srgbClr val="FFFFFF"/>
              </a:buClr>
              <a:buSzPts val="4000"/>
              <a:buFont typeface="Overpass Black"/>
              <a:buAutoNum type="arabicPeriod"/>
            </a:pPr>
            <a:r>
              <a:rPr lang="en" sz="4000">
                <a:solidFill>
                  <a:srgbClr val="FFFFFF"/>
                </a:solidFill>
                <a:latin typeface="Overpass Black"/>
                <a:ea typeface="Overpass Black"/>
                <a:cs typeface="Overpass Black"/>
                <a:sym typeface="Overpass Black"/>
              </a:rPr>
              <a:t>Before You Read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ALT: Watch the Videos">
  <p:cSld name="CUSTOM_2">
    <p:spTree>
      <p:nvGrpSpPr>
        <p:cNvPr id="29" name="Shape 29"/>
        <p:cNvGrpSpPr/>
        <p:nvPr/>
      </p:nvGrpSpPr>
      <p:grpSpPr>
        <a:xfrm>
          <a:off x="0" y="0"/>
          <a:ext cx="0" cy="0"/>
          <a:chOff x="0" y="0"/>
          <a:chExt cx="0" cy="0"/>
        </a:xfrm>
      </p:grpSpPr>
      <p:sp>
        <p:nvSpPr>
          <p:cNvPr id="30" name="Google Shape;30;p5"/>
          <p:cNvSpPr txBox="1"/>
          <p:nvPr>
            <p:ph idx="1" type="body"/>
          </p:nvPr>
        </p:nvSpPr>
        <p:spPr>
          <a:xfrm>
            <a:off x="1027875" y="387892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Read the Article">
  <p:cSld name="CUSTOM_3">
    <p:spTree>
      <p:nvGrpSpPr>
        <p:cNvPr id="31" name="Shape 31"/>
        <p:cNvGrpSpPr/>
        <p:nvPr/>
      </p:nvGrpSpPr>
      <p:grpSpPr>
        <a:xfrm>
          <a:off x="0" y="0"/>
          <a:ext cx="0" cy="0"/>
          <a:chOff x="0" y="0"/>
          <a:chExt cx="0" cy="0"/>
        </a:xfrm>
      </p:grpSpPr>
      <p:sp>
        <p:nvSpPr>
          <p:cNvPr id="32" name="Google Shape;32;p6"/>
          <p:cNvSpPr txBox="1"/>
          <p:nvPr>
            <p:ph idx="1" type="body"/>
          </p:nvPr>
        </p:nvSpPr>
        <p:spPr>
          <a:xfrm>
            <a:off x="952850" y="3218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33" name="Google Shape;33;p6"/>
          <p:cNvSpPr/>
          <p:nvPr/>
        </p:nvSpPr>
        <p:spPr>
          <a:xfrm>
            <a:off x="1525950" y="1819375"/>
            <a:ext cx="2628000" cy="7161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article  </a:t>
            </a:r>
            <a:endParaRPr sz="2000">
              <a:solidFill>
                <a:srgbClr val="FFFFFF"/>
              </a:solidFill>
              <a:latin typeface="Bitter Thin"/>
              <a:ea typeface="Bitter Thin"/>
              <a:cs typeface="Bitter Thin"/>
              <a:sym typeface="Bitter Thin"/>
            </a:endParaRPr>
          </a:p>
        </p:txBody>
      </p:sp>
      <p:cxnSp>
        <p:nvCxnSpPr>
          <p:cNvPr id="34" name="Google Shape;34;p6"/>
          <p:cNvCxnSpPr>
            <a:stCxn id="33" idx="3"/>
          </p:cNvCxnSpPr>
          <p:nvPr/>
        </p:nvCxnSpPr>
        <p:spPr>
          <a:xfrm flipH="1" rot="10800000">
            <a:off x="4153950" y="2172025"/>
            <a:ext cx="1250400" cy="5400"/>
          </a:xfrm>
          <a:prstGeom prst="straightConnector1">
            <a:avLst/>
          </a:prstGeom>
          <a:noFill/>
          <a:ln cap="flat" cmpd="sng" w="76200">
            <a:solidFill>
              <a:srgbClr val="FF0000"/>
            </a:solidFill>
            <a:prstDash val="solid"/>
            <a:round/>
            <a:headEnd len="med" w="med" type="none"/>
            <a:tailEnd len="med" w="med" type="triangle"/>
          </a:ln>
        </p:spPr>
      </p:cxnSp>
      <p:sp>
        <p:nvSpPr>
          <p:cNvPr id="35" name="Google Shape;35;p6"/>
          <p:cNvSpPr txBox="1"/>
          <p:nvPr/>
        </p:nvSpPr>
        <p:spPr>
          <a:xfrm>
            <a:off x="514200" y="4015850"/>
            <a:ext cx="4553100" cy="79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What caused the mill workers to go on strike in 1912?</a:t>
            </a:r>
            <a:endParaRPr b="1" sz="2000">
              <a:latin typeface="Overpass"/>
              <a:ea typeface="Overpass"/>
              <a:cs typeface="Overpass"/>
              <a:sym typeface="Overpass"/>
            </a:endParaRPr>
          </a:p>
        </p:txBody>
      </p:sp>
      <p:pic>
        <p:nvPicPr>
          <p:cNvPr id="36" name="Google Shape;36;p6"/>
          <p:cNvPicPr preferRelativeResize="0"/>
          <p:nvPr/>
        </p:nvPicPr>
        <p:blipFill rotWithShape="1">
          <a:blip r:embed="rId2">
            <a:alphaModFix/>
          </a:blip>
          <a:srcRect b="970" l="0" r="0" t="961"/>
          <a:stretch/>
        </p:blipFill>
        <p:spPr>
          <a:xfrm>
            <a:off x="5387700" y="1639425"/>
            <a:ext cx="3699299" cy="2466186"/>
          </a:xfrm>
          <a:prstGeom prst="rect">
            <a:avLst/>
          </a:prstGeom>
          <a:noFill/>
          <a:ln cap="flat" cmpd="sng" w="9525">
            <a:solidFill>
              <a:srgbClr val="595959"/>
            </a:solidFill>
            <a:prstDash val="solid"/>
            <a:round/>
            <a:headEnd len="sm" w="sm" type="none"/>
            <a:tailEnd len="sm" w="sm" type="none"/>
          </a:ln>
        </p:spPr>
      </p:pic>
      <p:sp>
        <p:nvSpPr>
          <p:cNvPr id="37" name="Google Shape;37;p6"/>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2. Read the Article</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Read the Article pt.II">
  <p:cSld name="CUSTOM_3_1">
    <p:spTree>
      <p:nvGrpSpPr>
        <p:cNvPr id="38" name="Shape 38"/>
        <p:cNvGrpSpPr/>
        <p:nvPr/>
      </p:nvGrpSpPr>
      <p:grpSpPr>
        <a:xfrm>
          <a:off x="0" y="0"/>
          <a:ext cx="0" cy="0"/>
          <a:chOff x="0" y="0"/>
          <a:chExt cx="0" cy="0"/>
        </a:xfrm>
      </p:grpSpPr>
      <p:sp>
        <p:nvSpPr>
          <p:cNvPr id="39" name="Google Shape;39;p7"/>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40" name="Google Shape;40;p7"/>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Why is the strike viewed as a watershed moment </a:t>
            </a:r>
            <a:br>
              <a:rPr b="1" lang="en" sz="2000">
                <a:latin typeface="Overpass"/>
                <a:ea typeface="Overpass"/>
                <a:cs typeface="Overpass"/>
                <a:sym typeface="Overpass"/>
              </a:rPr>
            </a:br>
            <a:r>
              <a:rPr b="1" lang="en" sz="2000">
                <a:latin typeface="Overpass"/>
                <a:ea typeface="Overpass"/>
                <a:cs typeface="Overpass"/>
                <a:sym typeface="Overpass"/>
              </a:rPr>
              <a:t>in labor and immigrant history?</a:t>
            </a:r>
            <a:endParaRPr b="1" sz="2000">
              <a:latin typeface="Overpass"/>
              <a:ea typeface="Overpass"/>
              <a:cs typeface="Overpass"/>
              <a:sym typeface="Overpass"/>
            </a:endParaRPr>
          </a:p>
        </p:txBody>
      </p:sp>
      <p:sp>
        <p:nvSpPr>
          <p:cNvPr id="41" name="Google Shape;41;p7"/>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2. Read the Article </a:t>
            </a:r>
            <a:r>
              <a:rPr lang="en" sz="1800">
                <a:solidFill>
                  <a:srgbClr val="FFFFFF"/>
                </a:solidFill>
                <a:latin typeface="Overpass Black"/>
                <a:ea typeface="Overpass Black"/>
                <a:cs typeface="Overpass Black"/>
                <a:sym typeface="Overpass Black"/>
              </a:rPr>
              <a:t>(continued)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Analyze a Primary Source pt.I">
  <p:cSld name="CUSTOM_3_1_1">
    <p:spTree>
      <p:nvGrpSpPr>
        <p:cNvPr id="42" name="Shape 42"/>
        <p:cNvGrpSpPr/>
        <p:nvPr/>
      </p:nvGrpSpPr>
      <p:grpSpPr>
        <a:xfrm>
          <a:off x="0" y="0"/>
          <a:ext cx="0" cy="0"/>
          <a:chOff x="0" y="0"/>
          <a:chExt cx="0" cy="0"/>
        </a:xfrm>
      </p:grpSpPr>
      <p:sp>
        <p:nvSpPr>
          <p:cNvPr id="43" name="Google Shape;43;p8"/>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44" name="Google Shape;44;p8"/>
          <p:cNvSpPr/>
          <p:nvPr/>
        </p:nvSpPr>
        <p:spPr>
          <a:xfrm>
            <a:off x="9600" y="1487075"/>
            <a:ext cx="3327300" cy="5324400"/>
          </a:xfrm>
          <a:prstGeom prst="rect">
            <a:avLst/>
          </a:prstGeom>
          <a:solidFill>
            <a:srgbClr val="FFF2CC"/>
          </a:solidFill>
          <a:ln>
            <a:noFill/>
          </a:ln>
          <a:effectLst>
            <a:outerShdw blurRad="57150" rotWithShape="0" algn="bl">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a:off x="359250" y="1634113"/>
            <a:ext cx="2628000" cy="7161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Click here for Primary Source </a:t>
            </a:r>
            <a:endParaRPr sz="2000">
              <a:solidFill>
                <a:srgbClr val="FFFFFF"/>
              </a:solidFill>
              <a:latin typeface="Bitter Thin"/>
              <a:ea typeface="Bitter Thin"/>
              <a:cs typeface="Bitter Thin"/>
              <a:sym typeface="Bitter Thin"/>
            </a:endParaRPr>
          </a:p>
        </p:txBody>
      </p:sp>
      <p:sp>
        <p:nvSpPr>
          <p:cNvPr id="46" name="Google Shape;46;p8"/>
          <p:cNvSpPr txBox="1"/>
          <p:nvPr/>
        </p:nvSpPr>
        <p:spPr>
          <a:xfrm>
            <a:off x="3598250" y="1487077"/>
            <a:ext cx="5648400" cy="1537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Which details help you understand why John quit school to work in a mill? </a:t>
            </a:r>
            <a:endParaRPr b="1" sz="2000">
              <a:latin typeface="Overpass"/>
              <a:ea typeface="Overpass"/>
              <a:cs typeface="Overpass"/>
              <a:sym typeface="Overpass"/>
            </a:endParaRPr>
          </a:p>
        </p:txBody>
      </p:sp>
      <p:sp>
        <p:nvSpPr>
          <p:cNvPr id="47" name="Google Shape;47;p8"/>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chemeClr val="lt1"/>
                </a:solidFill>
                <a:latin typeface="Overpass Black"/>
                <a:ea typeface="Overpass Black"/>
                <a:cs typeface="Overpass Black"/>
                <a:sym typeface="Overpass Black"/>
              </a:rPr>
              <a:t>3. Analyze a Primary Source</a:t>
            </a:r>
            <a:endParaRPr sz="4000">
              <a:solidFill>
                <a:srgbClr val="FFFFFF"/>
              </a:solidFill>
              <a:latin typeface="Overpass Black"/>
              <a:ea typeface="Overpass Black"/>
              <a:cs typeface="Overpass Black"/>
              <a:sym typeface="Overpass Black"/>
            </a:endParaRPr>
          </a:p>
        </p:txBody>
      </p:sp>
      <p:sp>
        <p:nvSpPr>
          <p:cNvPr id="48" name="Google Shape;48;p8"/>
          <p:cNvSpPr txBox="1"/>
          <p:nvPr/>
        </p:nvSpPr>
        <p:spPr>
          <a:xfrm>
            <a:off x="359250" y="5762325"/>
            <a:ext cx="2628000" cy="945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latin typeface="Overpass"/>
                <a:ea typeface="Overpass"/>
                <a:cs typeface="Overpass"/>
                <a:sym typeface="Overpass"/>
              </a:rPr>
              <a:t>[Excerpts from the testimony of a 14-year-old mill worker]</a:t>
            </a:r>
            <a:endParaRPr b="1" sz="1800">
              <a:latin typeface="Overpass"/>
              <a:ea typeface="Overpass"/>
              <a:cs typeface="Overpass"/>
              <a:sym typeface="Overpass"/>
            </a:endParaRPr>
          </a:p>
        </p:txBody>
      </p:sp>
      <p:pic>
        <p:nvPicPr>
          <p:cNvPr id="49" name="Google Shape;49;p8"/>
          <p:cNvPicPr preferRelativeResize="0"/>
          <p:nvPr/>
        </p:nvPicPr>
        <p:blipFill rotWithShape="1">
          <a:blip r:embed="rId2">
            <a:alphaModFix/>
          </a:blip>
          <a:srcRect b="159" l="0" r="0" t="149"/>
          <a:stretch/>
        </p:blipFill>
        <p:spPr>
          <a:xfrm>
            <a:off x="749550" y="3020350"/>
            <a:ext cx="1847400" cy="2466174"/>
          </a:xfrm>
          <a:prstGeom prst="rect">
            <a:avLst/>
          </a:prstGeom>
          <a:noFill/>
          <a:ln cap="flat" cmpd="sng" w="9525">
            <a:solidFill>
              <a:srgbClr val="595959"/>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Analyze a Primary Source pt.II">
  <p:cSld name="CUSTOM_4_2">
    <p:spTree>
      <p:nvGrpSpPr>
        <p:cNvPr id="50" name="Shape 50"/>
        <p:cNvGrpSpPr/>
        <p:nvPr/>
      </p:nvGrpSpPr>
      <p:grpSpPr>
        <a:xfrm>
          <a:off x="0" y="0"/>
          <a:ext cx="0" cy="0"/>
          <a:chOff x="0" y="0"/>
          <a:chExt cx="0" cy="0"/>
        </a:xfrm>
      </p:grpSpPr>
      <p:sp>
        <p:nvSpPr>
          <p:cNvPr id="51" name="Google Shape;51;p9"/>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2" name="Google Shape;52;p9"/>
          <p:cNvSpPr txBox="1"/>
          <p:nvPr/>
        </p:nvSpPr>
        <p:spPr>
          <a:xfrm>
            <a:off x="533550" y="17721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What conclusions can you draw about John’s health based on the details he provides about his diet?</a:t>
            </a:r>
            <a:endParaRPr b="1" sz="2000">
              <a:latin typeface="Overpass"/>
              <a:ea typeface="Overpass"/>
              <a:cs typeface="Overpass"/>
              <a:sym typeface="Overpass"/>
            </a:endParaRPr>
          </a:p>
        </p:txBody>
      </p:sp>
      <p:sp>
        <p:nvSpPr>
          <p:cNvPr id="53" name="Google Shape;53;p9"/>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chemeClr val="lt1"/>
                </a:solidFill>
                <a:latin typeface="Overpass Black"/>
                <a:ea typeface="Overpass Black"/>
                <a:cs typeface="Overpass Black"/>
                <a:sym typeface="Overpass Black"/>
              </a:rPr>
              <a:t>3. Analyze a Primary Source </a:t>
            </a:r>
            <a:r>
              <a:rPr lang="en" sz="3000">
                <a:solidFill>
                  <a:schemeClr val="lt1"/>
                </a:solidFill>
                <a:latin typeface="Overpass Black"/>
                <a:ea typeface="Overpass Black"/>
                <a:cs typeface="Overpass Black"/>
                <a:sym typeface="Overpass Black"/>
              </a:rPr>
              <a:t>(continued)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Analyze a Primary Source pt.III">
  <p:cSld name="CUSTOM_4_2_1">
    <p:spTree>
      <p:nvGrpSpPr>
        <p:cNvPr id="54" name="Shape 54"/>
        <p:cNvGrpSpPr/>
        <p:nvPr/>
      </p:nvGrpSpPr>
      <p:grpSpPr>
        <a:xfrm>
          <a:off x="0" y="0"/>
          <a:ext cx="0" cy="0"/>
          <a:chOff x="0" y="0"/>
          <a:chExt cx="0" cy="0"/>
        </a:xfrm>
      </p:grpSpPr>
      <p:sp>
        <p:nvSpPr>
          <p:cNvPr id="55" name="Google Shape;55;p10"/>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6" name="Google Shape;56;p10"/>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Based on what the representatives ask, what is their reaction toward what they’re learning from John? </a:t>
            </a:r>
            <a:endParaRPr b="1" sz="2000">
              <a:latin typeface="Overpass"/>
              <a:ea typeface="Overpass"/>
              <a:cs typeface="Overpass"/>
              <a:sym typeface="Overpass"/>
            </a:endParaRPr>
          </a:p>
        </p:txBody>
      </p:sp>
      <p:sp>
        <p:nvSpPr>
          <p:cNvPr id="57" name="Google Shape;57;p10"/>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3. Analyze a Primary Source </a:t>
            </a:r>
            <a:r>
              <a:rPr lang="en" sz="3000">
                <a:solidFill>
                  <a:srgbClr val="FFFFFF"/>
                </a:solidFill>
                <a:latin typeface="Overpass Black"/>
                <a:ea typeface="Overpass Black"/>
                <a:cs typeface="Overpass Black"/>
                <a:sym typeface="Overpass Black"/>
              </a:rPr>
              <a:t>(continued)</a:t>
            </a:r>
            <a:endParaRPr sz="3000">
              <a:solidFill>
                <a:srgbClr val="FFFFFF"/>
              </a:solidFill>
              <a:latin typeface="Overpass Black"/>
              <a:ea typeface="Overpass Black"/>
              <a:cs typeface="Overpass Black"/>
              <a:sym typeface="Overpass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gif"/><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35575" y="7209925"/>
            <a:ext cx="95013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solidFill>
                  <a:srgbClr val="666666"/>
                </a:solidFill>
                <a:latin typeface="Roboto Condensed"/>
                <a:ea typeface="Roboto Condensed"/>
                <a:cs typeface="Roboto Condensed"/>
                <a:sym typeface="Roboto Condensed"/>
              </a:rPr>
              <a:t>©2020 by Scholastic Inc. All rights reserved. Permission granted to teachers and subscribers to make copies of this file to distribute to their students. Scholastic is not responsible for any edits to these materials made by educators or their students.  </a:t>
            </a:r>
            <a:endParaRPr sz="500">
              <a:solidFill>
                <a:srgbClr val="666666"/>
              </a:solidFill>
              <a:latin typeface="Roboto Condensed"/>
              <a:ea typeface="Roboto Condensed"/>
              <a:cs typeface="Roboto Condensed"/>
              <a:sym typeface="Roboto Condensed"/>
            </a:endParaRPr>
          </a:p>
        </p:txBody>
      </p:sp>
      <p:pic>
        <p:nvPicPr>
          <p:cNvPr id="7" name="Google Shape;7;p1"/>
          <p:cNvPicPr preferRelativeResize="0"/>
          <p:nvPr/>
        </p:nvPicPr>
        <p:blipFill>
          <a:blip r:embed="rId1">
            <a:alphaModFix/>
          </a:blip>
          <a:stretch>
            <a:fillRect/>
          </a:stretch>
        </p:blipFill>
        <p:spPr>
          <a:xfrm>
            <a:off x="152400" y="149100"/>
            <a:ext cx="1886954" cy="559800"/>
          </a:xfrm>
          <a:prstGeom prst="rect">
            <a:avLst/>
          </a:prstGeom>
          <a:noFill/>
          <a:ln>
            <a:noFill/>
          </a:ln>
        </p:spPr>
      </p:pic>
      <p:pic>
        <p:nvPicPr>
          <p:cNvPr id="8" name="Google Shape;8;p1"/>
          <p:cNvPicPr preferRelativeResize="0"/>
          <p:nvPr/>
        </p:nvPicPr>
        <p:blipFill>
          <a:blip r:embed="rId2">
            <a:alphaModFix/>
          </a:blip>
          <a:stretch>
            <a:fillRect/>
          </a:stretch>
        </p:blipFill>
        <p:spPr>
          <a:xfrm>
            <a:off x="8324975" y="7104300"/>
            <a:ext cx="1211900" cy="149475"/>
          </a:xfrm>
          <a:prstGeom prst="rect">
            <a:avLst/>
          </a:prstGeom>
          <a:noFill/>
          <a:ln>
            <a:noFill/>
          </a:ln>
        </p:spPr>
      </p:pic>
      <p:sp>
        <p:nvSpPr>
          <p:cNvPr id="9" name="Google Shape;9;p1"/>
          <p:cNvSpPr txBox="1"/>
          <p:nvPr/>
        </p:nvSpPr>
        <p:spPr>
          <a:xfrm>
            <a:off x="4655575" y="211953"/>
            <a:ext cx="4805100" cy="319800"/>
          </a:xfrm>
          <a:prstGeom prst="rect">
            <a:avLst/>
          </a:prstGeom>
          <a:noFill/>
          <a:ln cap="flat" cmpd="sng" w="9525">
            <a:solidFill>
              <a:srgbClr val="D8D8D8"/>
            </a:solidFill>
            <a:prstDash val="dot"/>
            <a:round/>
            <a:headEnd len="sm" w="sm" type="none"/>
            <a:tailEnd len="sm" w="sm" type="none"/>
          </a:ln>
        </p:spPr>
        <p:txBody>
          <a:bodyPr anchorCtr="0" anchor="t" bIns="91425" lIns="91425" spcFirstLastPara="1" rIns="91425" wrap="square" tIns="27425">
            <a:noAutofit/>
          </a:bodyPr>
          <a:lstStyle/>
          <a:p>
            <a:pPr indent="0" lvl="0" marL="0" rtl="0" algn="l">
              <a:lnSpc>
                <a:spcPct val="115000"/>
              </a:lnSpc>
              <a:spcBef>
                <a:spcPts val="0"/>
              </a:spcBef>
              <a:spcAft>
                <a:spcPts val="1600"/>
              </a:spcAft>
              <a:buNone/>
            </a:pPr>
            <a:r>
              <a:t/>
            </a:r>
            <a:endParaRPr sz="1800">
              <a:latin typeface="Lato"/>
              <a:ea typeface="Lato"/>
              <a:cs typeface="Lato"/>
              <a:sym typeface="Lato"/>
            </a:endParaRPr>
          </a:p>
        </p:txBody>
      </p:sp>
      <p:sp>
        <p:nvSpPr>
          <p:cNvPr id="10" name="Google Shape;10;p1"/>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historymatters.gmu.edu/d/61/" TargetMode="External"/><Relationship Id="rId4" Type="http://schemas.openxmlformats.org/officeDocument/2006/relationships/hyperlink" Target="https://upfront.scholastic.com/issues/2019-20/120919/the-teens-fighting-for-15-an-hour.html#1210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9.xml"/><Relationship Id="rId5" Type="http://schemas.openxmlformats.org/officeDocument/2006/relationships/slide" Target="/ppt/slides/slide7.xml"/><Relationship Id="rId6"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upfront.scholastic.com/content/classroom_magazines/upfront/issues/2020-21/030821/speaking-out-for-workers-rights.html#990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upfront.scholastic.com/content/dam/classroom-magazines/upfront/issues/2020-21/030821/p18-21-tp-timespast/UPF-TG-030821-PrimarySourc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a:hlinkClick r:id="rId3"/>
          </p:cNvPr>
          <p:cNvSpPr/>
          <p:nvPr/>
        </p:nvSpPr>
        <p:spPr>
          <a:xfrm>
            <a:off x="1180675" y="6170125"/>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a:hlinkClick r:id="rId4"/>
          </p:cNvPr>
          <p:cNvSpPr/>
          <p:nvPr/>
        </p:nvSpPr>
        <p:spPr>
          <a:xfrm>
            <a:off x="5537525" y="6170125"/>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536350" y="2529600"/>
            <a:ext cx="8367300" cy="41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ph idx="1" type="body"/>
          </p:nvPr>
        </p:nvSpPr>
        <p:spPr>
          <a:xfrm>
            <a:off x="3051025" y="1488931"/>
            <a:ext cx="18687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4654400" y="143725"/>
            <a:ext cx="4811100" cy="45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a:hlinkClick action="ppaction://hlinkshowjump?jump=nextslide"/>
          </p:cNvPr>
          <p:cNvSpPr/>
          <p:nvPr/>
        </p:nvSpPr>
        <p:spPr>
          <a:xfrm>
            <a:off x="344525" y="3293275"/>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a:hlinkClick action="ppaction://hlinksldjump" r:id="rId3"/>
          </p:cNvPr>
          <p:cNvSpPr/>
          <p:nvPr/>
        </p:nvSpPr>
        <p:spPr>
          <a:xfrm>
            <a:off x="344525" y="3869750"/>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a:hlinkClick action="ppaction://hlinksldjump" r:id="rId4"/>
          </p:cNvPr>
          <p:cNvSpPr/>
          <p:nvPr/>
        </p:nvSpPr>
        <p:spPr>
          <a:xfrm>
            <a:off x="344525" y="5120175"/>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a:hlinkClick action="ppaction://hlinksldjump" r:id="rId5"/>
          </p:cNvPr>
          <p:cNvSpPr/>
          <p:nvPr/>
        </p:nvSpPr>
        <p:spPr>
          <a:xfrm>
            <a:off x="344525" y="4446225"/>
            <a:ext cx="3811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a:hlinkClick action="ppaction://hlinksldjump" r:id="rId6"/>
          </p:cNvPr>
          <p:cNvSpPr/>
          <p:nvPr/>
        </p:nvSpPr>
        <p:spPr>
          <a:xfrm>
            <a:off x="344525" y="5772850"/>
            <a:ext cx="3811200" cy="7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393400" y="3376250"/>
            <a:ext cx="41997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idx="1" type="body"/>
          </p:nvPr>
        </p:nvSpPr>
        <p:spPr>
          <a:xfrm>
            <a:off x="5008100" y="3376250"/>
            <a:ext cx="41997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a:hlinkClick r:id="rId3"/>
          </p:cNvPr>
          <p:cNvSpPr/>
          <p:nvPr/>
        </p:nvSpPr>
        <p:spPr>
          <a:xfrm>
            <a:off x="1008725" y="1639425"/>
            <a:ext cx="3699300" cy="11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idx="1" type="body"/>
          </p:nvPr>
        </p:nvSpPr>
        <p:spPr>
          <a:xfrm>
            <a:off x="523800" y="4735250"/>
            <a:ext cx="8572800" cy="20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verpass"/>
                <a:ea typeface="Overpass"/>
                <a:cs typeface="Overpass"/>
                <a:sym typeface="Overpass"/>
              </a:rPr>
              <a:t>Click to add text</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idx="1" type="body"/>
          </p:nvPr>
        </p:nvSpPr>
        <p:spPr>
          <a:xfrm>
            <a:off x="533550" y="2631025"/>
            <a:ext cx="8534100" cy="37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idx="1" type="body"/>
          </p:nvPr>
        </p:nvSpPr>
        <p:spPr>
          <a:xfrm>
            <a:off x="3598250" y="2275825"/>
            <a:ext cx="5648400" cy="45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a:hlinkClick r:id="rId3"/>
          </p:cNvPr>
          <p:cNvSpPr/>
          <p:nvPr/>
        </p:nvSpPr>
        <p:spPr>
          <a:xfrm>
            <a:off x="237750" y="1513625"/>
            <a:ext cx="2871000" cy="9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idx="1" type="body"/>
          </p:nvPr>
        </p:nvSpPr>
        <p:spPr>
          <a:xfrm>
            <a:off x="533550" y="2554225"/>
            <a:ext cx="8534100" cy="38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533550" y="2745075"/>
            <a:ext cx="8534100" cy="37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idx="1" type="body"/>
          </p:nvPr>
        </p:nvSpPr>
        <p:spPr>
          <a:xfrm>
            <a:off x="533550" y="3314475"/>
            <a:ext cx="8534100" cy="3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